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3"/>
  </p:notesMasterIdLst>
  <p:sldIdLst>
    <p:sldId id="1436" r:id="rId2"/>
    <p:sldId id="1437" r:id="rId3"/>
    <p:sldId id="1331" r:id="rId4"/>
    <p:sldId id="1413" r:id="rId5"/>
    <p:sldId id="1414" r:id="rId6"/>
    <p:sldId id="1332" r:id="rId7"/>
    <p:sldId id="1333" r:id="rId8"/>
    <p:sldId id="1386" r:id="rId9"/>
    <p:sldId id="1387" r:id="rId10"/>
    <p:sldId id="1388" r:id="rId11"/>
    <p:sldId id="1389" r:id="rId12"/>
    <p:sldId id="1416" r:id="rId13"/>
    <p:sldId id="1417" r:id="rId14"/>
    <p:sldId id="1418" r:id="rId15"/>
    <p:sldId id="1419" r:id="rId16"/>
    <p:sldId id="1421" r:id="rId17"/>
    <p:sldId id="1422" r:id="rId18"/>
    <p:sldId id="1423" r:id="rId19"/>
    <p:sldId id="1415" r:id="rId20"/>
    <p:sldId id="1334" r:id="rId21"/>
    <p:sldId id="1383" r:id="rId22"/>
    <p:sldId id="1384" r:id="rId23"/>
    <p:sldId id="1335" r:id="rId24"/>
    <p:sldId id="1377" r:id="rId25"/>
    <p:sldId id="1346" r:id="rId26"/>
    <p:sldId id="1380" r:id="rId27"/>
    <p:sldId id="1381" r:id="rId28"/>
    <p:sldId id="1382" r:id="rId29"/>
    <p:sldId id="1336" r:id="rId30"/>
    <p:sldId id="1378" r:id="rId31"/>
    <p:sldId id="1379" r:id="rId32"/>
    <p:sldId id="1427" r:id="rId33"/>
    <p:sldId id="1350" r:id="rId34"/>
    <p:sldId id="1438" r:id="rId35"/>
    <p:sldId id="1439" r:id="rId36"/>
    <p:sldId id="1351" r:id="rId37"/>
    <p:sldId id="1385" r:id="rId38"/>
    <p:sldId id="1352" r:id="rId39"/>
    <p:sldId id="1353" r:id="rId40"/>
    <p:sldId id="1432" r:id="rId41"/>
    <p:sldId id="1433" r:id="rId42"/>
    <p:sldId id="1434" r:id="rId43"/>
    <p:sldId id="1435" r:id="rId44"/>
    <p:sldId id="1354" r:id="rId45"/>
    <p:sldId id="1390" r:id="rId46"/>
    <p:sldId id="1391" r:id="rId47"/>
    <p:sldId id="1355" r:id="rId48"/>
    <p:sldId id="1356" r:id="rId49"/>
    <p:sldId id="1357" r:id="rId50"/>
    <p:sldId id="1358" r:id="rId51"/>
    <p:sldId id="1359" r:id="rId52"/>
    <p:sldId id="1360" r:id="rId53"/>
    <p:sldId id="1361" r:id="rId54"/>
    <p:sldId id="1362" r:id="rId55"/>
    <p:sldId id="1363" r:id="rId56"/>
    <p:sldId id="1364" r:id="rId57"/>
    <p:sldId id="1365" r:id="rId58"/>
    <p:sldId id="1366" r:id="rId59"/>
    <p:sldId id="1369" r:id="rId60"/>
    <p:sldId id="1368" r:id="rId61"/>
    <p:sldId id="1371" r:id="rId62"/>
    <p:sldId id="1373" r:id="rId63"/>
    <p:sldId id="1375" r:id="rId64"/>
    <p:sldId id="1376" r:id="rId65"/>
    <p:sldId id="1411" r:id="rId66"/>
    <p:sldId id="1412" r:id="rId67"/>
    <p:sldId id="1402" r:id="rId68"/>
    <p:sldId id="1291" r:id="rId69"/>
    <p:sldId id="1292" r:id="rId70"/>
    <p:sldId id="1293" r:id="rId71"/>
    <p:sldId id="1306" r:id="rId72"/>
    <p:sldId id="1294" r:id="rId73"/>
    <p:sldId id="1295" r:id="rId74"/>
    <p:sldId id="1424" r:id="rId75"/>
    <p:sldId id="1425" r:id="rId76"/>
    <p:sldId id="1426" r:id="rId77"/>
    <p:sldId id="1428" r:id="rId78"/>
    <p:sldId id="1429" r:id="rId79"/>
    <p:sldId id="1431" r:id="rId80"/>
    <p:sldId id="1298" r:id="rId81"/>
    <p:sldId id="1392" r:id="rId82"/>
    <p:sldId id="1393" r:id="rId83"/>
    <p:sldId id="1394" r:id="rId84"/>
    <p:sldId id="1395" r:id="rId85"/>
    <p:sldId id="1396" r:id="rId86"/>
    <p:sldId id="1397" r:id="rId87"/>
    <p:sldId id="1398" r:id="rId88"/>
    <p:sldId id="1297" r:id="rId89"/>
    <p:sldId id="1299" r:id="rId90"/>
    <p:sldId id="1210" r:id="rId91"/>
    <p:sldId id="1211" r:id="rId92"/>
    <p:sldId id="1212" r:id="rId93"/>
    <p:sldId id="1213" r:id="rId94"/>
    <p:sldId id="1307" r:id="rId95"/>
    <p:sldId id="1214" r:id="rId96"/>
    <p:sldId id="1216" r:id="rId97"/>
    <p:sldId id="1215" r:id="rId98"/>
    <p:sldId id="1308" r:id="rId99"/>
    <p:sldId id="1217" r:id="rId100"/>
    <p:sldId id="1218" r:id="rId101"/>
    <p:sldId id="1309" r:id="rId102"/>
    <p:sldId id="1219" r:id="rId103"/>
    <p:sldId id="1310" r:id="rId104"/>
    <p:sldId id="1220" r:id="rId105"/>
    <p:sldId id="1221" r:id="rId106"/>
    <p:sldId id="1222" r:id="rId107"/>
    <p:sldId id="1322" r:id="rId108"/>
    <p:sldId id="1223" r:id="rId109"/>
    <p:sldId id="1224" r:id="rId110"/>
    <p:sldId id="1311" r:id="rId111"/>
    <p:sldId id="1225" r:id="rId112"/>
    <p:sldId id="1312" r:id="rId113"/>
    <p:sldId id="1226" r:id="rId114"/>
    <p:sldId id="1313" r:id="rId115"/>
    <p:sldId id="1227" r:id="rId116"/>
    <p:sldId id="1228" r:id="rId117"/>
    <p:sldId id="1246" r:id="rId118"/>
    <p:sldId id="1247" r:id="rId119"/>
    <p:sldId id="1248" r:id="rId120"/>
    <p:sldId id="1315" r:id="rId121"/>
    <p:sldId id="1319" r:id="rId122"/>
    <p:sldId id="1320" r:id="rId123"/>
    <p:sldId id="1321" r:id="rId124"/>
    <p:sldId id="1275" r:id="rId125"/>
    <p:sldId id="1290" r:id="rId126"/>
    <p:sldId id="1302" r:id="rId127"/>
    <p:sldId id="1303" r:id="rId128"/>
    <p:sldId id="1249" r:id="rId129"/>
    <p:sldId id="1250" r:id="rId130"/>
    <p:sldId id="1323" r:id="rId131"/>
    <p:sldId id="1324" r:id="rId132"/>
    <p:sldId id="1251" r:id="rId133"/>
    <p:sldId id="1252" r:id="rId134"/>
    <p:sldId id="1253" r:id="rId135"/>
    <p:sldId id="1254" r:id="rId136"/>
    <p:sldId id="1255" r:id="rId137"/>
    <p:sldId id="1256" r:id="rId138"/>
    <p:sldId id="1305" r:id="rId139"/>
    <p:sldId id="1276" r:id="rId140"/>
    <p:sldId id="1277" r:id="rId141"/>
    <p:sldId id="1257" r:id="rId1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074" autoAdjust="0"/>
    <p:restoredTop sz="98925" autoAdjust="0"/>
  </p:normalViewPr>
  <p:slideViewPr>
    <p:cSldViewPr>
      <p:cViewPr varScale="1">
        <p:scale>
          <a:sx n="71" d="100"/>
          <a:sy n="71" d="100"/>
        </p:scale>
        <p:origin x="5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934A4-A3E9-4B6B-9B5F-3D7F59A93C0B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1C4F9-4664-412F-A4F2-C24C47EC0E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84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552DED-AE13-444D-9ECA-358F582E8CF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06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Кукольный театр может помочь стеснительным детям преодолеть страх выступления.</a:t>
            </a:r>
          </a:p>
          <a:p>
            <a:pPr eaLnBrk="1" hangingPunct="1"/>
            <a:r>
              <a:rPr lang="ru-RU" smtClean="0"/>
              <a:t>Куклы можно изготовить самостоятельно – творчество(бумага, ткань, подручные материалы).</a:t>
            </a:r>
          </a:p>
          <a:p>
            <a:pPr eaLnBrk="1" hangingPunct="1"/>
            <a:r>
              <a:rPr lang="ru-RU" smtClean="0"/>
              <a:t>Управление куклами – развитие моторики</a:t>
            </a:r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8AD5F3-8BD7-477C-B038-174E28158FD6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0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E5FD3D-BC71-4554-85BE-F13397074F0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8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80270B-E9D6-44D7-880E-AD4C98DFA98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1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Рисунки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A7F8F-676C-4D2E-AC0B-A182C989BC1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8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Провести либо льва либо путешествие</a:t>
            </a:r>
            <a:r>
              <a:rPr lang="ru-RU" baseline="0" dirty="0" smtClean="0"/>
              <a:t> на звезду, либо солнечного зайчика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Так уж устроен человек, что у него всего три канала (или модальности) для восприятия и обработки поступающей извне информации: визуальный, то есть зрительный, аудиальный (слуховой) и кинестетический (через движение, чувственное восприятие). При этом в подавляющем большинстве случаев только один из них является ведущим, то есть определяющим излюбленный способ человека общаться с миром.</a:t>
            </a:r>
          </a:p>
          <a:p>
            <a:endParaRPr lang="ru-RU" b="1" dirty="0" smtClean="0"/>
          </a:p>
          <a:p>
            <a:r>
              <a:rPr lang="ru-RU" b="1" dirty="0" smtClean="0"/>
              <a:t>Провести тест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A7F8F-676C-4D2E-AC0B-A182C989BC1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2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1C4F9-4664-412F-A4F2-C24C47EC0E8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17595-CE73-440E-9421-09714C608692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17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Театрализованную деятельность можно назвать гимнастикой чувств. Участвуя в театрализованных играх, дети знакомятся с окружающим миром через образы, краски, звуки. 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Дети должны уметь проявлять свои чувства и понимать чувства других. Те или иные чувства выражаются мимикой. Если человек улыбается, значит, он радуется; сдвинутые брови и вертикальные складки на лбу свидетельствуют о недовольстве, гневе. Имитация детьми различных эмоциональных состояний имеет психопрофилактический характер. Благодаря работе мышц лица и тела обеспечивается активная разрядка эмоций.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+Развитие самодисциплины – называть отгадки строго по очереди, по руке.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0230A-295F-4AA5-BFA7-C0EF78F4693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8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       Восприятия внешнего выражения (жесты и мимика) являются  невербальными средствами общения. Общение – эта сфера общества, где соприкосновение с театром теснее всего. Воспитание коммуникативных способностей – стержень их социальной адаптации. Научить общаться, понимать эмоциональное состояние других, адекватно реагировать на него – вот задача, которую проще и интереснее решать в процессе театрализованной деятельности. Театральная постановка – продукт совместной деятельности, который требует концентрации сил каждого участника. Каждый участник совместного театрального творчества вносит свой вклад, понимая при этом, что и от его усилий зависит общий успех. Следует отметить, что театральное творчество богато ситуациями совместного переживания, которые способствуют эмоциональному сплочению. В процессе общения осуществляется обмен мыслями, чувствами, переживаниями ради определенной цели. В этом процессе сталкиваются разные точки зрения, разные намерения и побуждения.</a:t>
            </a:r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E5FBC-4950-4A41-B495-677EAC274349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5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114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84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" name="Rectangle 85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113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5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80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1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" name="Freeform 44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50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51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Hexagon 52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3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4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5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56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57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Hexagon 58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0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1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2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3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4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5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66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eform 67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68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3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6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9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88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E668C-5F59-4081-92E1-839FD6377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3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0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81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82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77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78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79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4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5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76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4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4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4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5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5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5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58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59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1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2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3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4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5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6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67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68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69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70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45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56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57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60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86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83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Rectangle 84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Rectangle 85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80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6" name="Rectangle 81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82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2" name="Rectangle 77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Rectangle 78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Rectangle 79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Freeform 4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4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4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4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4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Hexagon 5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Hexagon 5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Hexagon 59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Hexagon 60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Hexagon 61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62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Hexagon 63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Hexagon 64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Hexagon 65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Hexagon 66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Hexagon 67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Hexagon 68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Hexagon 69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Hexagon 70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Hexagon 71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Freeform 72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Freeform 73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" name="Rectangle 9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10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101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10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8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  <a:latin typeface="Arial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  <a:latin typeface="Arial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w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usya.narod.ru/a585520d92e2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5.wdp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Психологическое здоровье ребенка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Увидеть все фигуры</a:t>
            </a:r>
            <a:endParaRPr lang="ru-RU" sz="3200" b="1" dirty="0"/>
          </a:p>
        </p:txBody>
      </p:sp>
      <p:pic>
        <p:nvPicPr>
          <p:cNvPr id="4" name="Рисунок 3" descr="http://www.prosv.ru/ebooks/Ishimova_Razvitie_rechemisl/images/41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3746723" cy="3299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53284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844824"/>
            <a:ext cx="352839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396044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8463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68463" y="2358032"/>
            <a:ext cx="3731529" cy="2223096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всегда все случается так,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как мы этого хотим.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Надо научиться относиться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к таким вещам спокойно и мудро. Ничто не идеально в этом мире!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348880"/>
            <a:ext cx="3240360" cy="2232248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Ребенок видит, 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получает 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личное участие, 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а общие слова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философствование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Советы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844824"/>
            <a:ext cx="352839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0681" y="1844824"/>
            <a:ext cx="36004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718270"/>
            <a:ext cx="337148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14697" y="2358033"/>
            <a:ext cx="3312368" cy="1290830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надо </a:t>
            </a:r>
            <a:r>
              <a:rPr lang="ru-RU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зацикливаться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,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лучше сделай так: …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348880"/>
            <a:ext cx="3240360" cy="1296144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Вам все равно  меня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понять,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сами так и делайте!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советы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4409817"/>
            <a:ext cx="7704856" cy="19389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Примечание: в данный момент времени ребенок не готов слушать советы до принятия его позиции.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дальнейшем при предоставлении советов важно признавать право ребенка на принятие / отвержение / анализ полученных советов.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Предоставляя совет и решение, взрослые лишают ребенка опыта преодоления трудностей самостоятельно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16016" y="1844824"/>
            <a:ext cx="3816424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844824"/>
            <a:ext cx="3960440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6455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96455" y="2501456"/>
            <a:ext cx="3731529" cy="2367112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привело к этому?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Разве ты не понимал,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этим и кончится?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Я говорила, помнишь?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Почему ты не отреагировал сразу?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860032" y="2492303"/>
            <a:ext cx="3600400" cy="2376857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Ребенок начинает защищаться.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И вместо того, чтобы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пережить опыт и сделать выводы, вынужден находить логические объяснения своим поступкам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вопросы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!для диссера!\мои материалы\картинки\IjPiLGKNr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6027767" cy="45811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844824"/>
            <a:ext cx="352839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0680" y="1844824"/>
            <a:ext cx="397332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718270"/>
            <a:ext cx="337148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14696" y="2430041"/>
            <a:ext cx="3685295" cy="1647031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Как ты думаешь,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почему так случилось?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Другие лучше тебя?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ты собираешься теперь делать?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420888"/>
            <a:ext cx="3240360" cy="1653811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Отстаньте со своими вопросами!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Я – не клоун, чтобы развлекать ваше любопытство!</a:t>
            </a:r>
            <a:endParaRPr lang="ru-RU" sz="22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вопросы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!для диссера!\мои материалы\пси\s-6YV-UyoHg - копия.jpg"/>
          <p:cNvPicPr>
            <a:picLocks noChangeAspect="1" noChangeArrowheads="1"/>
          </p:cNvPicPr>
          <p:nvPr/>
        </p:nvPicPr>
        <p:blipFill>
          <a:blip r:embed="rId2" cstate="print"/>
          <a:srcRect r="33103"/>
          <a:stretch>
            <a:fillRect/>
          </a:stretch>
        </p:blipFill>
        <p:spPr bwMode="auto">
          <a:xfrm>
            <a:off x="467544" y="332656"/>
            <a:ext cx="8168044" cy="6220668"/>
          </a:xfrm>
          <a:prstGeom prst="rect">
            <a:avLst/>
          </a:prstGeom>
          <a:noFill/>
          <a:ln>
            <a:solidFill>
              <a:schemeClr val="accent6">
                <a:lumMod val="25000"/>
              </a:schemeClr>
            </a:solidFill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1988841"/>
            <a:ext cx="7704856" cy="286232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Примечание: в данный момент ребенок нуждается не в «разборе полетов», а в безоговорочном понимании и принятии его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Примечание-2:  ребенок часто не осознает причины и не может сказать: «это нанесло удар моей самооценке»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Примечание-3: к случившейся трудности прибавилась еще одна: ребенок вынужден анализировать причину и придумывать логическое объяснение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Часто дети не знают или не хотят говорить причину.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Боятся выглядеть неубедительно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вопросы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!для диссера!\мои материалы\!!.jpg"/>
          <p:cNvPicPr>
            <a:picLocks noChangeAspect="1" noChangeArrowheads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 bwMode="auto">
          <a:xfrm>
            <a:off x="539552" y="764704"/>
            <a:ext cx="8220295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02" t="70623" r="28526" b="3650"/>
          <a:stretch/>
        </p:blipFill>
        <p:spPr bwMode="auto">
          <a:xfrm rot="5400000">
            <a:off x="491657" y="2710691"/>
            <a:ext cx="2431326" cy="199573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02" t="39290" r="28526" b="32180"/>
          <a:stretch/>
        </p:blipFill>
        <p:spPr bwMode="auto">
          <a:xfrm rot="5400000">
            <a:off x="3311861" y="2602902"/>
            <a:ext cx="2448270" cy="237626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483" t="11097" r="28526" b="62718"/>
          <a:stretch/>
        </p:blipFill>
        <p:spPr bwMode="auto">
          <a:xfrm rot="5400000">
            <a:off x="5935432" y="2863817"/>
            <a:ext cx="2389870" cy="19400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551363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другой стороны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988840"/>
            <a:ext cx="352839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0681" y="1988840"/>
            <a:ext cx="360040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862286"/>
            <a:ext cx="337148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14697" y="2502049"/>
            <a:ext cx="3312368" cy="1431008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«Поставь себя на его место! Как бы ты поступил?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Все сделано верно!»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853134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492895"/>
            <a:ext cx="3240360" cy="1436899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«Вы готовы принять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любую сторону, </a:t>
            </a:r>
            <a:br>
              <a:rPr lang="ru-RU" b="1" dirty="0" smtClean="0"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только не мою!»</a:t>
            </a:r>
            <a:endParaRPr lang="ru-RU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защита другой стороны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4409817"/>
            <a:ext cx="7704856" cy="113877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Примечание: допустимый вариант: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«Похоже, педагог действительно требователен.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Наверное, это очень нелегко - соответствовать его требованиям»</a:t>
            </a:r>
            <a:endParaRPr lang="ru-RU" sz="2400" b="1" dirty="0">
              <a:solidFill>
                <a:schemeClr val="tx2"/>
              </a:solidFill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Жалость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!для диссера!\мои материалы\пси\Jim Benton Weirdo Rabbit -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24"/>
          <a:stretch>
            <a:fillRect/>
          </a:stretch>
        </p:blipFill>
        <p:spPr bwMode="auto">
          <a:xfrm>
            <a:off x="3707904" y="2420888"/>
            <a:ext cx="3096344" cy="41044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56176" y="1844824"/>
            <a:ext cx="237626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395" y="1844824"/>
            <a:ext cx="3807589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05290" y="1718270"/>
            <a:ext cx="3587513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05290" y="2358032"/>
            <a:ext cx="3587513" cy="1936245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Бедняжка! Как ужасно!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Как жаль,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что ничего у тебя не вышло! 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228184" y="1709118"/>
            <a:ext cx="2339525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6300192" y="2348880"/>
            <a:ext cx="2088231" cy="1944216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ru-RU" b="1" dirty="0" smtClean="0">
              <a:latin typeface="Gabriola" pitchFamily="82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</a:rPr>
              <a:t>«Я - неудачник»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1124744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жалость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Психоанализ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92080" y="1844824"/>
            <a:ext cx="309634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3960440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8463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68463" y="2358032"/>
            <a:ext cx="3731529" cy="2151088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Подумай, может, тебе не надо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это на самом деле?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Gabriola" pitchFamily="82" charset="0"/>
              </a:rPr>
              <a:t>Ты бессознательно стремился именно к такому результату…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400826" y="1709118"/>
            <a:ext cx="2843581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400826" y="2348879"/>
            <a:ext cx="2843581" cy="2159943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ru-RU" b="1" dirty="0" smtClean="0">
              <a:latin typeface="Gabriola" pitchFamily="82" charset="0"/>
            </a:endParaRP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</a:rPr>
              <a:t>«Больше ничего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</a:rPr>
              <a:t>не стану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latin typeface="Gabriola" pitchFamily="82" charset="0"/>
              </a:rPr>
              <a:t>рассказывать»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любительский психоанализ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:\!для диссера!\мои материалы\пси\!!!!.jpg"/>
          <p:cNvPicPr>
            <a:picLocks noChangeAspect="1" noChangeArrowheads="1"/>
          </p:cNvPicPr>
          <p:nvPr/>
        </p:nvPicPr>
        <p:blipFill>
          <a:blip r:embed="rId2" cstate="print"/>
          <a:srcRect l="25290" r="25034"/>
          <a:stretch>
            <a:fillRect/>
          </a:stretch>
        </p:blipFill>
        <p:spPr bwMode="auto">
          <a:xfrm>
            <a:off x="611560" y="980728"/>
            <a:ext cx="3960440" cy="5411812"/>
          </a:xfrm>
          <a:prstGeom prst="rect">
            <a:avLst/>
          </a:prstGeom>
          <a:noFill/>
          <a:ln>
            <a:solidFill>
              <a:schemeClr val="accent6">
                <a:lumMod val="25000"/>
              </a:schemeClr>
            </a:solidFill>
          </a:ln>
        </p:spPr>
      </p:pic>
      <p:pic>
        <p:nvPicPr>
          <p:cNvPr id="3" name="Picture 2" descr="D:\!для диссера!\мои материалы\пси\Nd1ZRe_7UDM - копия.jpg"/>
          <p:cNvPicPr>
            <a:picLocks noChangeAspect="1" noChangeArrowheads="1"/>
          </p:cNvPicPr>
          <p:nvPr/>
        </p:nvPicPr>
        <p:blipFill>
          <a:blip r:embed="rId3" cstate="print"/>
          <a:srcRect l="21356" r="20678"/>
          <a:stretch>
            <a:fillRect/>
          </a:stretch>
        </p:blipFill>
        <p:spPr bwMode="auto">
          <a:xfrm>
            <a:off x="4716016" y="980728"/>
            <a:ext cx="3913010" cy="5400600"/>
          </a:xfrm>
          <a:prstGeom prst="rect">
            <a:avLst/>
          </a:prstGeom>
          <a:noFill/>
          <a:ln>
            <a:solidFill>
              <a:schemeClr val="accent6">
                <a:lumMod val="25000"/>
              </a:schemeClr>
            </a:solidFill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Альтернативные алгоритмы поведения</a:t>
            </a:r>
            <a:endParaRPr lang="ru-RU" sz="28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24687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12776"/>
            <a:ext cx="6840760" cy="50405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Описать проблему</a:t>
            </a:r>
            <a:endParaRPr lang="ru-RU" b="1" dirty="0" smtClean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187624" y="2132856"/>
            <a:ext cx="6840760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Дать информацию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1187624" y="2924944"/>
            <a:ext cx="6840760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Предложить выбор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187624" y="3645024"/>
            <a:ext cx="6840760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Показать свое отношение словом или жестом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1187624" y="4365104"/>
            <a:ext cx="6840760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Описать свои чувства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187624" y="5085184"/>
            <a:ext cx="6840760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 Написать записку или попросить сделать это ребенка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187624" y="5805264"/>
            <a:ext cx="6840760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Превратить в игру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24687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844824"/>
            <a:ext cx="7848872" cy="50405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Описать проблему: 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«Я вижу на полу краску»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2492896"/>
            <a:ext cx="7848872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Дать информацию: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«Легче всего отмыть краску, пока она не засохла»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3140968"/>
            <a:ext cx="7848872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Предложить выбор: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«Ты можешь протереть ее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ктряпкой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или губкой»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83568" y="3789040"/>
            <a:ext cx="7848872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Показать свое отношение словом или жестом: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«Краска!»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83568" y="4437112"/>
            <a:ext cx="7848872" cy="504056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Описать свои чувства: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«Мне не нравится, когда пол испачкан»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683568" y="5085184"/>
            <a:ext cx="7848872" cy="72008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6. Написать записку или попросить сделать это ребенка (самому себе или от лица предмета):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«Вниманию всех художников!...»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683568" y="5949280"/>
            <a:ext cx="7848872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Превратить в игру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83568" y="1196752"/>
            <a:ext cx="7848872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Ситуация: разлитая краска на полу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9388" y="879103"/>
            <a:ext cx="8677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Задание: зарисовать все фигуры по образцу в рамке</a:t>
            </a:r>
          </a:p>
        </p:txBody>
      </p:sp>
      <p:pic>
        <p:nvPicPr>
          <p:cNvPr id="4097" name="Рисунок 6" descr="Зарисуй все фигуры по образцу в рамке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23728" y="1628800"/>
            <a:ext cx="4680520" cy="410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272808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632848" cy="864096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Подтвердить и назвать чувства ребенка: </a:t>
            </a:r>
            <a:br>
              <a:rPr lang="ru-RU" sz="22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«Похоже, ты сильно расстроен случившимся»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2852936"/>
            <a:ext cx="7632848" cy="64807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Выслушать и проявить солидарность с чувствами: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«Да.. Понимаю…»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3717032"/>
            <a:ext cx="7632848" cy="57606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Предложить в виде фантазии решение: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«А здорово было бы…»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83568" y="4509120"/>
            <a:ext cx="7632848" cy="864096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Чувства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должны быть приняты </a:t>
            </a:r>
            <a:b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(даже если ограничены в проявлении)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687" cy="7920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Рекомендации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88840"/>
            <a:ext cx="7848872" cy="288032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Выслушать, признать внутреннюю боль, возможность рассказать то, что волнует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Чувство того, что может справиться  с чувствами и проблемой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Инициирование поиска решения ребенком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Признание чувств и право на выражение эмоций</a:t>
            </a:r>
          </a:p>
          <a:p>
            <a:pPr>
              <a:buNone/>
            </a:pPr>
            <a:r>
              <a:rPr lang="ru-RU" sz="2600" b="1" dirty="0" smtClean="0">
                <a:latin typeface="Gabriola" pitchFamily="82" charset="0"/>
                <a:cs typeface="Times New Roman" pitchFamily="18" charset="0"/>
              </a:rPr>
              <a:t>«Наверное, это и правда очень тяжело. Видимо, это расстроило тебя?»</a:t>
            </a:r>
            <a:endParaRPr lang="ru-RU" sz="2600" b="1" dirty="0"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11560" y="4221088"/>
            <a:ext cx="7992888" cy="22322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560" y="2780928"/>
            <a:ext cx="7992888" cy="1224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1560" y="1268760"/>
            <a:ext cx="7992888" cy="1224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2468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Выражение чувств словами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828" y="1124744"/>
            <a:ext cx="4040188" cy="515253"/>
          </a:xfrm>
        </p:spPr>
        <p:txBody>
          <a:bodyPr/>
          <a:lstStyle/>
          <a:p>
            <a:r>
              <a:rPr lang="ru-RU" sz="1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отрицания чувств</a:t>
            </a:r>
            <a:endParaRPr lang="ru-RU" sz="18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75828" y="1610009"/>
            <a:ext cx="3597796" cy="810879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Это </a:t>
            </a:r>
            <a:r>
              <a:rPr lang="ru-RU" sz="20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дурацкая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история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Нет,  она очень интересная</a:t>
            </a:r>
            <a:endParaRPr lang="ru-RU" sz="20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3815407" cy="51525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Выразить их</a:t>
            </a:r>
            <a:endParaRPr lang="ru-RU" sz="18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489648" y="1610009"/>
            <a:ext cx="3992490" cy="810879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Это </a:t>
            </a:r>
            <a:r>
              <a:rPr lang="ru-RU" sz="20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дурацкая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история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- Наверное, тебе в ней что-то не нравится</a:t>
            </a:r>
            <a:endParaRPr lang="ru-RU" sz="20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654123" y="3140968"/>
            <a:ext cx="359779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- Ненавижу чтение</a:t>
            </a:r>
          </a:p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lang="ru-RU" sz="2000" b="1" baseline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Нет,  это не так!  Ты просто ленишься!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4" name="Содержимое 7"/>
          <p:cNvSpPr txBox="1">
            <a:spLocks/>
          </p:cNvSpPr>
          <p:nvPr/>
        </p:nvSpPr>
        <p:spPr>
          <a:xfrm>
            <a:off x="4467943" y="3140968"/>
            <a:ext cx="399249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- Возможно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, тебе не нравится главный герой?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9" name="Содержимое 5"/>
          <p:cNvSpPr txBox="1">
            <a:spLocks/>
          </p:cNvSpPr>
          <p:nvPr/>
        </p:nvSpPr>
        <p:spPr>
          <a:xfrm>
            <a:off x="686172" y="4581128"/>
            <a:ext cx="3597796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- Я потерял ключи!</a:t>
            </a:r>
          </a:p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- Опять?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Я говорил тебе не бегать! </a:t>
            </a:r>
            <a:b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Ты сам виноват! </a:t>
            </a:r>
            <a:b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Будь осторожен в следующий раз</a:t>
            </a:r>
          </a:p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lang="ru-RU" sz="2000" b="1" noProof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Я  - </a:t>
            </a:r>
            <a:r>
              <a:rPr lang="ru-RU" sz="2000" b="1" noProof="0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дурак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4499992" y="4581128"/>
            <a:ext cx="399249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- я потерял ключи!</a:t>
            </a:r>
          </a:p>
          <a:p>
            <a:pPr marR="0" lvl="0" algn="l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- да? Наверное, ты расстроен по этому поводу..</a:t>
            </a:r>
          </a:p>
          <a:p>
            <a:pPr marR="0" lvl="0" algn="l" defTabSz="914400" rtl="0" eaLnBrk="1" fontAlgn="auto" latinLnBrk="0" hangingPunct="1"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может, он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и в сумке?</a:t>
            </a:r>
          </a:p>
          <a:p>
            <a:pPr marR="0" lvl="0" algn="l" defTabSz="914400" rtl="0" eaLnBrk="1" fontAlgn="auto" latinLnBrk="0" hangingPunct="1">
              <a:buClrTx/>
              <a:buSzTx/>
              <a:buFontTx/>
              <a:buChar char="-"/>
              <a:tabLst/>
              <a:defRPr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давай вместе посмотрим?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21" name="Текст 4"/>
          <p:cNvSpPr txBox="1">
            <a:spLocks/>
          </p:cNvSpPr>
          <p:nvPr/>
        </p:nvSpPr>
        <p:spPr>
          <a:xfrm>
            <a:off x="683568" y="4077072"/>
            <a:ext cx="3600400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критики и советов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Текст 6"/>
          <p:cNvSpPr txBox="1">
            <a:spLocks/>
          </p:cNvSpPr>
          <p:nvPr/>
        </p:nvSpPr>
        <p:spPr>
          <a:xfrm>
            <a:off x="4499992" y="4077072"/>
            <a:ext cx="4041775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 вербализации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Текст 4"/>
          <p:cNvSpPr txBox="1">
            <a:spLocks/>
          </p:cNvSpPr>
          <p:nvPr/>
        </p:nvSpPr>
        <p:spPr>
          <a:xfrm>
            <a:off x="614164" y="2636912"/>
            <a:ext cx="3669804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отрицания чувств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Текст 6"/>
          <p:cNvSpPr txBox="1">
            <a:spLocks/>
          </p:cNvSpPr>
          <p:nvPr/>
        </p:nvSpPr>
        <p:spPr>
          <a:xfrm>
            <a:off x="4499993" y="2636912"/>
            <a:ext cx="4125144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Выразить их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24101"/>
            <a:ext cx="7632848" cy="218502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Дать проявить свои чувства, эмоции, страхи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Помочь их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вербализовать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дети расстроены, они не могут сосредоточиться и усвоить материал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Психосоматика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Важно верно выбирать время (для вопросов  и советов, например)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61727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Ситуация: «Регулярные мокрые полотенца на кровати»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844824"/>
            <a:ext cx="7776864" cy="4464496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Описание проблемы:</a:t>
            </a:r>
          </a:p>
          <a:p>
            <a:pPr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«Влажное полотенце лежит на кровати»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Предоставить информацию</a:t>
            </a:r>
          </a:p>
          <a:p>
            <a:pPr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«Полотенце намочит одеяло»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Сказать одним словом</a:t>
            </a:r>
          </a:p>
          <a:p>
            <a:pPr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«Полотенце!»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4. Описать свои чувства:</a:t>
            </a:r>
          </a:p>
          <a:p>
            <a:pPr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«Я не люблю спать в мокрой постелью»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5. Написать записку: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Пожалуйста, повесь меня обратно», с благодарностью, твое полотенце»</a:t>
            </a:r>
            <a:endParaRPr lang="ru-RU" b="1" dirty="0"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064896" cy="864096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Ситуация: девочки сидят вместе за партой</a:t>
            </a:r>
            <a:b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часто болтают на уроке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1049259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>
              <a:lnSpc>
                <a:spcPts val="24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Признание чувств: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Gabriola" pitchFamily="82" charset="0"/>
                <a:cs typeface="Times New Roman" pitchFamily="18" charset="0"/>
              </a:rPr>
              <a:t>«Я понимаю, как тяжело сидеть рядом с лучшей подругой и не общаться с ней на уроке, ведь вам надо так многое рассказать друг другу»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3068960"/>
            <a:ext cx="7848872" cy="74065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27305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Предоставление информации: 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«Но для того, чтобы урок проходил эффективно, важно, чтобы никто не отвлекался»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4128506"/>
            <a:ext cx="7848872" cy="74065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27305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Выражение собственных чувств: 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«Я переживаю, когда подобное происходит»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83568" y="5085184"/>
            <a:ext cx="7848872" cy="129614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273050" algn="l" defTabSz="9144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Предоставление выбора: 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«Подумайте и решите, что вам больше нравится: сидеть рядом и держать 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себя в руках или сесть за разные парты и не испытывать соблазна болтать? 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Обсудите это и завтра сообщите о своем решении»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139952" y="1772816"/>
            <a:ext cx="4464496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1772816"/>
            <a:ext cx="3384376" cy="43204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80920" cy="432048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Ситуация: мальчики подрались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5576" y="1791740"/>
            <a:ext cx="3057148" cy="423737"/>
          </a:xfrm>
          <a:ln>
            <a:noFill/>
          </a:ln>
        </p:spPr>
        <p:txBody>
          <a:bodyPr/>
          <a:lstStyle/>
          <a:p>
            <a:pPr algn="ctr"/>
            <a:r>
              <a:rPr lang="ru-RU" sz="2000" b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Реакция взрослого</a:t>
            </a:r>
            <a:endParaRPr lang="ru-RU" sz="2000" b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736222" y="2143469"/>
            <a:ext cx="3106021" cy="1357539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Прекрати немедленно!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Так нельзя! </a:t>
            </a:r>
          </a:p>
          <a:p>
            <a:pPr marL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Сейчас же отправляйся на «</a:t>
            </a:r>
            <a:r>
              <a:rPr lang="ru-RU" sz="23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наказательный</a:t>
            </a: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стул»!</a:t>
            </a:r>
            <a:endParaRPr lang="ru-RU" sz="23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211960" y="1791741"/>
            <a:ext cx="4320480" cy="423737"/>
          </a:xfrm>
          <a:ln>
            <a:noFill/>
          </a:ln>
        </p:spPr>
        <p:txBody>
          <a:bodyPr/>
          <a:lstStyle/>
          <a:p>
            <a:r>
              <a:rPr lang="ru-RU" sz="2000" b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Альтернативная реакция взрослого</a:t>
            </a:r>
            <a:endParaRPr lang="ru-RU" sz="2000" b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 bwMode="auto">
          <a:xfrm>
            <a:off x="755576" y="3725343"/>
            <a:ext cx="3057148" cy="4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Реакция ребенка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 bwMode="auto">
          <a:xfrm>
            <a:off x="745899" y="4077072"/>
            <a:ext cx="3106021" cy="187220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Это несправедливо!  </a:t>
            </a:r>
            <a:b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Это не моя вина! </a:t>
            </a:r>
            <a:b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Наверное, я действительно настолько плох, </a:t>
            </a:r>
          </a:p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что меня </a:t>
            </a:r>
          </a:p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надо изолировать и наказать!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Содержимое 4"/>
          <p:cNvSpPr>
            <a:spLocks noGrp="1"/>
          </p:cNvSpPr>
          <p:nvPr>
            <p:ph sz="half" idx="2"/>
          </p:nvPr>
        </p:nvSpPr>
        <p:spPr>
          <a:xfrm>
            <a:off x="4283968" y="2132856"/>
            <a:ext cx="4104456" cy="1357539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Я понимаю, ты был так расстроен и зол , что даже пнул его. Но драться нельзя. 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Ты можешь выразить то, что тебе не нравится, словами или на бумаге!»</a:t>
            </a:r>
            <a:endParaRPr lang="ru-RU" sz="23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 bwMode="auto">
          <a:xfrm>
            <a:off x="4211960" y="3725343"/>
            <a:ext cx="4392488" cy="4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Альтернативная реакция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ребенка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 bwMode="auto">
          <a:xfrm>
            <a:off x="4283968" y="4077072"/>
            <a:ext cx="4104456" cy="187220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Меня понимают.</a:t>
            </a:r>
          </a:p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Мне не позволили драться, но разрешили выразить свои чувства иным способом. Может, так и будет лучше.</a:t>
            </a:r>
          </a:p>
          <a:p>
            <a:pPr marR="0" lvl="0" indent="-27305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Я смогу</a:t>
            </a: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исправить ситуацию и  </a:t>
            </a:r>
            <a:b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научиться взаимодействовать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!для диссера!\мои материалы\картинки\Jim Benton en gar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41461"/>
            <a:ext cx="8208912" cy="567783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11560" y="1484784"/>
            <a:ext cx="7920880" cy="15121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3224173"/>
            <a:ext cx="7920880" cy="14401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4941168"/>
            <a:ext cx="7920880" cy="14401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Описание проблемы без обвинений, унижений и указаний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423973"/>
            <a:ext cx="3384376" cy="51525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обвинений</a:t>
            </a:r>
            <a:endParaRPr lang="ru-RU" sz="2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55576" y="1886844"/>
            <a:ext cx="3662064" cy="1008112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Ты такой неосторожный! Посмотри, что ты наделал!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1412776"/>
            <a:ext cx="3465711" cy="51525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Описать проблему</a:t>
            </a:r>
            <a:endParaRPr lang="ru-RU" sz="2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943518" y="1886844"/>
            <a:ext cx="3444906" cy="1008112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 полу  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краска!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754559" y="3584213"/>
            <a:ext cx="3662064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Кто-то очень умный не смог подписать свою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0" name="Содержимое 7"/>
          <p:cNvSpPr txBox="1">
            <a:spLocks/>
          </p:cNvSpPr>
          <p:nvPr/>
        </p:nvSpPr>
        <p:spPr>
          <a:xfrm>
            <a:off x="4942501" y="3584213"/>
            <a:ext cx="3444906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Одна работа </a:t>
            </a:r>
          </a:p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не подписана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755576" y="3129771"/>
            <a:ext cx="3456384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сарказма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5004048" y="3129771"/>
            <a:ext cx="3384376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Описать проблему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765920" y="5301208"/>
            <a:ext cx="3662064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Немедленно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прекратите перепалку и идите в класс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4" name="Содержимое 7"/>
          <p:cNvSpPr txBox="1">
            <a:spLocks/>
          </p:cNvSpPr>
          <p:nvPr/>
        </p:nvSpPr>
        <p:spPr>
          <a:xfrm>
            <a:off x="4953862" y="5301208"/>
            <a:ext cx="3444906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Вас слышно даже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за закрытой дверью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683568" y="4857963"/>
            <a:ext cx="3672408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приказов и указаний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4932040" y="4857963"/>
            <a:ext cx="3528392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Описать проблему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!для диссера!\мои материалы\пси\PncOrlmEFLI -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20" b="11252"/>
          <a:stretch>
            <a:fillRect/>
          </a:stretch>
        </p:blipFill>
        <p:spPr bwMode="auto">
          <a:xfrm>
            <a:off x="1403648" y="2564904"/>
            <a:ext cx="6205103" cy="352839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980728"/>
            <a:ext cx="6192688" cy="14401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1475655" y="1340768"/>
            <a:ext cx="3373015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Кто-то очень умный не смог подписать свою работу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0" name="Содержимое 7"/>
          <p:cNvSpPr txBox="1">
            <a:spLocks/>
          </p:cNvSpPr>
          <p:nvPr/>
        </p:nvSpPr>
        <p:spPr>
          <a:xfrm>
            <a:off x="5148064" y="1340768"/>
            <a:ext cx="2304256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Одна работа </a:t>
            </a:r>
          </a:p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не подписана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1187624" y="886326"/>
            <a:ext cx="3456384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сарказма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4993587" y="886326"/>
            <a:ext cx="2386725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Описать проблему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ChangeArrowheads="1"/>
          </p:cNvSpPr>
          <p:nvPr/>
        </p:nvSpPr>
        <p:spPr bwMode="auto">
          <a:xfrm>
            <a:off x="1187450" y="1280269"/>
            <a:ext cx="6786563" cy="45970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0975" algn="ctr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Задание: </a:t>
            </a:r>
          </a:p>
          <a:p>
            <a:pPr indent="180975" algn="ctr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называть числа от 1 до 20,</a:t>
            </a: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одновременно записывая их </a:t>
            </a: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в обратном порядке:</a:t>
            </a:r>
          </a:p>
          <a:p>
            <a:pPr indent="180975" algn="ctr" eaLnBrk="0" hangingPunct="0">
              <a:defRPr/>
            </a:pPr>
            <a:endParaRPr lang="ru-RU" sz="2400" b="1" dirty="0">
              <a:solidFill>
                <a:srgbClr val="452E17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 произносить 1, писать 20; </a:t>
            </a: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произносить 2, писать 19 и т. д.</a:t>
            </a:r>
          </a:p>
          <a:p>
            <a:pPr indent="180975" algn="ctr" eaLnBrk="0" hangingPunct="0">
              <a:defRPr/>
            </a:pPr>
            <a:endParaRPr lang="ru-RU" sz="2400" b="1" dirty="0">
              <a:solidFill>
                <a:srgbClr val="452E17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Подсчитать затраченное время</a:t>
            </a:r>
          </a:p>
          <a:p>
            <a:pPr indent="180975" algn="ctr" eaLnBrk="0" hangingPunct="0">
              <a:defRPr/>
            </a:pPr>
            <a:r>
              <a:rPr lang="ru-RU" sz="24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 и количество ошибок.</a:t>
            </a:r>
          </a:p>
          <a:p>
            <a:pPr indent="180975" algn="ctr" eaLnBrk="0" hangingPunct="0">
              <a:defRPr/>
            </a:pPr>
            <a:endParaRPr lang="ru-RU" sz="2400" b="1" dirty="0">
              <a:solidFill>
                <a:srgbClr val="452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9" name="Picture 3" descr="D:\учителям\командообразование\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941168"/>
            <a:ext cx="78581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5" descr="D:\учителям\командообразование\arg-8-25-trans-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84313"/>
            <a:ext cx="1639887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 descr="D:\Таня\Загрузки\MC900434553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157192"/>
            <a:ext cx="974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5" descr="D:\учителям\1. КУРСЫ!!!!\2. культура здоровья\3bu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1125538"/>
            <a:ext cx="100012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9"/>
            <a:ext cx="7024687" cy="720079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Приемы </a:t>
            </a:r>
            <a:endParaRPr lang="ru-RU" sz="28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00808"/>
            <a:ext cx="7920880" cy="141577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76000"/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Важно принять чувства, даже если нужно призвать к коррекции: </a:t>
            </a:r>
            <a:b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25000"/>
                  </a:schemeClr>
                </a:solidFill>
                <a:latin typeface="Gabriola" pitchFamily="82" charset="0"/>
                <a:cs typeface="Times New Roman" pitchFamily="18" charset="0"/>
              </a:rPr>
              <a:t>«Ты все еще огорчен, но не нужно пинать парту. </a:t>
            </a:r>
            <a:br>
              <a:rPr lang="ru-RU" sz="2200" b="1" dirty="0" smtClean="0">
                <a:solidFill>
                  <a:schemeClr val="accent6">
                    <a:lumMod val="25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25000"/>
                  </a:schemeClr>
                </a:solidFill>
                <a:latin typeface="Gabriola" pitchFamily="82" charset="0"/>
                <a:cs typeface="Times New Roman" pitchFamily="18" charset="0"/>
              </a:rPr>
              <a:t>Лучше расскажи о том, что тревожит. </a:t>
            </a:r>
            <a:br>
              <a:rPr lang="ru-RU" sz="2200" b="1" dirty="0" smtClean="0">
                <a:solidFill>
                  <a:schemeClr val="accent6">
                    <a:lumMod val="25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6">
                    <a:lumMod val="25000"/>
                  </a:schemeClr>
                </a:solidFill>
                <a:latin typeface="Gabriola" pitchFamily="82" charset="0"/>
                <a:cs typeface="Times New Roman" pitchFamily="18" charset="0"/>
              </a:rPr>
              <a:t>Или ты можешь нарисовать все это»</a:t>
            </a:r>
            <a:endParaRPr lang="ru-RU" sz="2200" b="1" dirty="0">
              <a:solidFill>
                <a:schemeClr val="accent6">
                  <a:lumMod val="25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356992"/>
            <a:ext cx="792088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активность как способ  выражение негативных эмоций (подушки, пластилин, краски, рычание и т.д.</a:t>
            </a:r>
            <a:endParaRPr lang="ru-RU" sz="20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437112"/>
            <a:ext cx="79208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Зарисовка чувств</a:t>
            </a:r>
            <a:endParaRPr lang="ru-RU" sz="20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261138"/>
            <a:ext cx="79208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Памятка самому себе</a:t>
            </a:r>
            <a:endParaRPr lang="ru-RU" sz="20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5949280"/>
            <a:ext cx="79208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 разработанный и утвержденный свод правил</a:t>
            </a:r>
            <a:endParaRPr lang="ru-RU" sz="20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687" cy="86409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«Зарисовка чувств»</a:t>
            </a:r>
            <a:endParaRPr lang="ru-RU" sz="32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2514" name="Picture 2" descr="D:\!для диссера!\мои материалы\пси\!!!!!.jpg"/>
          <p:cNvPicPr>
            <a:picLocks noChangeAspect="1" noChangeArrowheads="1"/>
          </p:cNvPicPr>
          <p:nvPr/>
        </p:nvPicPr>
        <p:blipFill>
          <a:blip r:embed="rId2" cstate="print"/>
          <a:srcRect b="1583"/>
          <a:stretch>
            <a:fillRect/>
          </a:stretch>
        </p:blipFill>
        <p:spPr bwMode="auto">
          <a:xfrm>
            <a:off x="1907704" y="1628800"/>
            <a:ext cx="5179166" cy="4536504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99121"/>
            <a:ext cx="7024687" cy="74570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Превратить в игру: пример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276872"/>
            <a:ext cx="7632848" cy="108012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Ситуация: ребенок забыл выложить книгу перед тем,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как направиться купаться в бассейне</a:t>
            </a:r>
            <a:endParaRPr lang="ru-RU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717032"/>
            <a:ext cx="7632848" cy="136815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Обращение  в игру: 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«Книжечка!! Подожди, постой!! </a:t>
            </a:r>
          </a:p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Тебе никак нельзя купаться! Книжки не умеют плавать!»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11560" y="4077072"/>
            <a:ext cx="7776864" cy="18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1856021"/>
            <a:ext cx="7776864" cy="18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08912" cy="5760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Предоставление информации  без оскорблений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856021"/>
            <a:ext cx="3672408" cy="515253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обвинений</a:t>
            </a:r>
            <a:endParaRPr lang="ru-RU" sz="22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77281" y="2330089"/>
            <a:ext cx="3227473" cy="118211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ты делаешь? 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Кто позволил тебе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портить парту?</a:t>
            </a:r>
            <a:endParaRPr lang="ru-RU" sz="23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7" y="1844824"/>
            <a:ext cx="3600400" cy="515253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Дать информацию</a:t>
            </a:r>
            <a:endParaRPr lang="ru-RU" sz="22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727494" y="2330089"/>
            <a:ext cx="3588922" cy="118211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Парты – не для того,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чтобы на них писать. </a:t>
            </a:r>
            <a:b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3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Пишут на бумаге.</a:t>
            </a:r>
            <a:endParaRPr lang="ru-RU" sz="23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755576" y="4509120"/>
            <a:ext cx="3227473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Одежда ужасно пахнет! </a:t>
            </a:r>
            <a:b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Разве ты не знаешь </a:t>
            </a:r>
            <a:b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про существование мыла?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4" name="Содержимое 7"/>
          <p:cNvSpPr txBox="1">
            <a:spLocks/>
          </p:cNvSpPr>
          <p:nvPr/>
        </p:nvSpPr>
        <p:spPr>
          <a:xfrm>
            <a:off x="4705789" y="4509120"/>
            <a:ext cx="3588922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Спортивную</a:t>
            </a: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форму</a:t>
            </a:r>
            <a:b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лучше регулярно стирать, </a:t>
            </a:r>
            <a:b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чтобы было чисто и комфортною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683568" y="4005064"/>
            <a:ext cx="3672408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унижения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4716016" y="4005064"/>
            <a:ext cx="3537719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Дать информацию</a:t>
            </a:r>
            <a:endParaRPr lang="ru-RU" sz="22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611560" y="4941168"/>
            <a:ext cx="7920880" cy="14401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3152165"/>
            <a:ext cx="7920880" cy="158417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1279957"/>
            <a:ext cx="7920880" cy="165618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80920" cy="64807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Предложение выбора  без угроз и приказов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55576" y="1124744"/>
            <a:ext cx="3106688" cy="515253"/>
          </a:xfrm>
        </p:spPr>
        <p:txBody>
          <a:bodyPr/>
          <a:lstStyle/>
          <a:p>
            <a:pPr algn="ctr"/>
            <a:r>
              <a:rPr lang="ru-RU" sz="17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приказов</a:t>
            </a:r>
            <a:endParaRPr lang="ru-RU" sz="17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87625" y="1610009"/>
            <a:ext cx="2902025" cy="118211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Немедленно</a:t>
            </a:r>
          </a:p>
          <a:p>
            <a:pPr marL="0" indent="0" algn="ct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убери </a:t>
            </a:r>
          </a:p>
          <a:p>
            <a:pPr marL="0" indent="0" algn="ct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все кубики!</a:t>
            </a:r>
            <a:endParaRPr lang="ru-RU" sz="22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779912" y="1124744"/>
            <a:ext cx="4834880" cy="515253"/>
          </a:xfrm>
        </p:spPr>
        <p:txBody>
          <a:bodyPr/>
          <a:lstStyle/>
          <a:p>
            <a:pPr algn="ctr"/>
            <a:r>
              <a:rPr lang="ru-RU" sz="17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Предложить выбор</a:t>
            </a:r>
            <a:endParaRPr lang="ru-RU" sz="17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084419" y="1610009"/>
            <a:ext cx="4357759" cy="1182116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Какая высокая башня! </a:t>
            </a:r>
            <a:b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Уверена, тебе она очень нравится! </a:t>
            </a:r>
            <a:b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А теперь собери, пожалуйста, все кубики </a:t>
            </a:r>
            <a:b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 полку или в шкаф</a:t>
            </a:r>
            <a:endParaRPr lang="ru-RU" sz="2200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765920" y="3512205"/>
            <a:ext cx="2902025" cy="108012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ts val="2300"/>
              </a:lnSpc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Ты еще не написал сочинение? Так ты никогда не научишься и не сдашь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экзамен!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4" name="Содержимое 7"/>
          <p:cNvSpPr txBox="1">
            <a:spLocks/>
          </p:cNvSpPr>
          <p:nvPr/>
        </p:nvSpPr>
        <p:spPr>
          <a:xfrm>
            <a:off x="4062714" y="3512205"/>
            <a:ext cx="4357759" cy="108012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ts val="2300"/>
              </a:lnSpc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Написать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сочинение – непросто. Ты хочешь еще подумать самостоятельно или готов обсудить со мной?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686172" y="3008149"/>
            <a:ext cx="3464124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мрачных предсказаний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3779912" y="2996952"/>
            <a:ext cx="4824536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17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Предложить выбор</a:t>
            </a:r>
            <a:endParaRPr lang="ru-RU" sz="17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одержимое 5"/>
          <p:cNvSpPr txBox="1">
            <a:spLocks/>
          </p:cNvSpPr>
          <p:nvPr/>
        </p:nvSpPr>
        <p:spPr>
          <a:xfrm>
            <a:off x="797969" y="5301208"/>
            <a:ext cx="2902025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ts val="2300"/>
              </a:lnSpc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Если ты не доделаешь упражнение,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  <a:b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не пойдешь никуда!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20" name="Содержимое 7"/>
          <p:cNvSpPr txBox="1">
            <a:spLocks/>
          </p:cNvSpPr>
          <p:nvPr/>
        </p:nvSpPr>
        <p:spPr>
          <a:xfrm>
            <a:off x="4094763" y="5301208"/>
            <a:ext cx="4357759" cy="100811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ts val="2300"/>
              </a:lnSpc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Похоже, тебе сейчас не очень интересно  может, ты сделаешь </a:t>
            </a:r>
            <a:r>
              <a:rPr lang="ru-RU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 пока другое упражнение, а потом вернешься к этому?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21" name="Текст 4"/>
          <p:cNvSpPr txBox="1">
            <a:spLocks/>
          </p:cNvSpPr>
          <p:nvPr/>
        </p:nvSpPr>
        <p:spPr>
          <a:xfrm>
            <a:off x="686172" y="4797152"/>
            <a:ext cx="3320108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мрачных угроз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Текст 6"/>
          <p:cNvSpPr txBox="1">
            <a:spLocks/>
          </p:cNvSpPr>
          <p:nvPr/>
        </p:nvSpPr>
        <p:spPr>
          <a:xfrm>
            <a:off x="4067944" y="4797152"/>
            <a:ext cx="4392488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1700" b="1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Предложить выбор</a:t>
            </a:r>
            <a:endParaRPr lang="ru-RU" sz="17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11560" y="1412776"/>
            <a:ext cx="7632848" cy="144016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36904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Сказать одним словом или жестом без нотаций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45232" y="1268760"/>
            <a:ext cx="4474840" cy="51525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угроз</a:t>
            </a:r>
            <a:endParaRPr lang="ru-RU" sz="2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34888" y="1742828"/>
            <a:ext cx="4474840" cy="966092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Куда ты идешь без пиджака?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 улице холодно,  замерзнешь и заболеешь!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559424" y="1268760"/>
            <a:ext cx="2530624" cy="51525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Сказать словом</a:t>
            </a:r>
            <a:endParaRPr lang="ru-RU" sz="2000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559424" y="1754025"/>
            <a:ext cx="2530624" cy="954895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Твой пиджак!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611560" y="2985755"/>
            <a:ext cx="7632848" cy="1523365"/>
            <a:chOff x="683568" y="2985755"/>
            <a:chExt cx="7632848" cy="1523365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83568" y="3068960"/>
              <a:ext cx="7632848" cy="144016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sp>
          <p:nvSpPr>
            <p:cNvPr id="13" name="Содержимое 5"/>
            <p:cNvSpPr txBox="1">
              <a:spLocks/>
            </p:cNvSpPr>
            <p:nvPr/>
          </p:nvSpPr>
          <p:spPr>
            <a:xfrm>
              <a:off x="785191" y="3429000"/>
              <a:ext cx="4474840" cy="93610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Сколько можно ас успокаивать? </a:t>
              </a:r>
              <a:b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</a:b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Я пришла сюда ради своего удовольствия?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</p:txBody>
        </p:sp>
        <p:sp>
          <p:nvSpPr>
            <p:cNvPr id="14" name="Содержимое 7"/>
            <p:cNvSpPr txBox="1">
              <a:spLocks/>
            </p:cNvSpPr>
            <p:nvPr/>
          </p:nvSpPr>
          <p:spPr>
            <a:xfrm>
              <a:off x="5609727" y="3440197"/>
              <a:ext cx="2530624" cy="93610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Тссссс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 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</p:txBody>
        </p:sp>
        <p:sp>
          <p:nvSpPr>
            <p:cNvPr id="15" name="Текст 4"/>
            <p:cNvSpPr txBox="1">
              <a:spLocks/>
            </p:cNvSpPr>
            <p:nvPr/>
          </p:nvSpPr>
          <p:spPr>
            <a:xfrm>
              <a:off x="745232" y="2996952"/>
              <a:ext cx="4546848" cy="51525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Вместо нотаций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Текст 6"/>
            <p:cNvSpPr txBox="1">
              <a:spLocks/>
            </p:cNvSpPr>
            <p:nvPr/>
          </p:nvSpPr>
          <p:spPr>
            <a:xfrm>
              <a:off x="5513584" y="2985755"/>
              <a:ext cx="2658816" cy="51525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Сказать жестом</a:t>
              </a:r>
              <a:endParaRPr lang="ru-RU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23"/>
          <p:cNvGrpSpPr/>
          <p:nvPr/>
        </p:nvGrpSpPr>
        <p:grpSpPr>
          <a:xfrm>
            <a:off x="611560" y="4581128"/>
            <a:ext cx="7632848" cy="1811397"/>
            <a:chOff x="683568" y="4569931"/>
            <a:chExt cx="7632848" cy="181139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83568" y="4725144"/>
              <a:ext cx="7632848" cy="1656184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sp>
          <p:nvSpPr>
            <p:cNvPr id="19" name="Содержимое 5"/>
            <p:cNvSpPr txBox="1">
              <a:spLocks/>
            </p:cNvSpPr>
            <p:nvPr/>
          </p:nvSpPr>
          <p:spPr>
            <a:xfrm>
              <a:off x="817240" y="5085184"/>
              <a:ext cx="4474840" cy="122413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Ты снова забыла про поля! </a:t>
              </a:r>
              <a:b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</a:b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Все выглядит неряшливо и неаккуратно! Ты как всегда!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</p:txBody>
        </p:sp>
        <p:sp>
          <p:nvSpPr>
            <p:cNvPr id="20" name="Содержимое 7"/>
            <p:cNvSpPr txBox="1">
              <a:spLocks/>
            </p:cNvSpPr>
            <p:nvPr/>
          </p:nvSpPr>
          <p:spPr>
            <a:xfrm>
              <a:off x="5641776" y="5096381"/>
              <a:ext cx="2530624" cy="122413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endPara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uLnTx/>
                  <a:uFillTx/>
                  <a:latin typeface="Gabriola" pitchFamily="82" charset="0"/>
                  <a:cs typeface="Times New Roman" pitchFamily="18" charset="0"/>
                </a:rPr>
                <a:t>Поля! 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endParaRPr>
            </a:p>
          </p:txBody>
        </p:sp>
        <p:sp>
          <p:nvSpPr>
            <p:cNvPr id="21" name="Текст 4"/>
            <p:cNvSpPr txBox="1">
              <a:spLocks/>
            </p:cNvSpPr>
            <p:nvPr/>
          </p:nvSpPr>
          <p:spPr>
            <a:xfrm>
              <a:off x="817240" y="4569931"/>
              <a:ext cx="4040188" cy="51525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Вместо обвинений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Текст 6"/>
            <p:cNvSpPr txBox="1">
              <a:spLocks/>
            </p:cNvSpPr>
            <p:nvPr/>
          </p:nvSpPr>
          <p:spPr>
            <a:xfrm>
              <a:off x="5641776" y="4641939"/>
              <a:ext cx="2530624" cy="51525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Сказать словом</a:t>
              </a:r>
              <a:endParaRPr lang="ru-RU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83568" y="4149080"/>
            <a:ext cx="7632848" cy="19442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1784013"/>
            <a:ext cx="7632848" cy="19442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687" cy="5760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Сказать о своих чувствах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27584" y="1784013"/>
            <a:ext cx="3168352" cy="515253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Вместо сарказма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849287" y="2258081"/>
            <a:ext cx="3290665" cy="1254124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Я что, похожа на дерево,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а ты – на обезьяну?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Хватит виснуть на мне!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97761" y="1772816"/>
            <a:ext cx="2796951" cy="515253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Сказать о чувствах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76056" y="2258081"/>
            <a:ext cx="3118050" cy="1038100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Когда на мне виснут,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у меня болит спина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3" name="Содержимое 5"/>
          <p:cNvSpPr txBox="1">
            <a:spLocks/>
          </p:cNvSpPr>
          <p:nvPr/>
        </p:nvSpPr>
        <p:spPr>
          <a:xfrm>
            <a:off x="827582" y="4581128"/>
            <a:ext cx="3290665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Педагог, </a:t>
            </a:r>
          </a:p>
          <a:p>
            <a:pPr marR="0" lvl="0" algn="ctr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который замещал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меня, </a:t>
            </a:r>
          </a:p>
          <a:p>
            <a:pPr marR="0" lvl="0" algn="ctr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жаловался на ваше поведение!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4" name="Содержимое 7"/>
          <p:cNvSpPr txBox="1">
            <a:spLocks/>
          </p:cNvSpPr>
          <p:nvPr/>
        </p:nvSpPr>
        <p:spPr>
          <a:xfrm>
            <a:off x="5054351" y="4581128"/>
            <a:ext cx="3118050" cy="122413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Мне очень неприятно,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  <a:b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что мои ученики </a:t>
            </a:r>
          </a:p>
          <a:p>
            <a:pPr marR="0" lvl="0" algn="ctr" defTabSz="914400" rtl="0" eaLnBrk="1" fontAlgn="auto" latinLnBrk="0" hangingPunct="1"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не слушали другого учителя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5" name="Текст 4"/>
          <p:cNvSpPr txBox="1">
            <a:spLocks/>
          </p:cNvSpPr>
          <p:nvPr/>
        </p:nvSpPr>
        <p:spPr>
          <a:xfrm>
            <a:off x="827584" y="4077072"/>
            <a:ext cx="3168352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Вместо упреков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>
          <a:xfrm>
            <a:off x="5159425" y="4077072"/>
            <a:ext cx="2796951" cy="515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Сказать о чувствах</a:t>
            </a:r>
            <a:endParaRPr 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74570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«Написать записку»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24100"/>
            <a:ext cx="7704856" cy="3049116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Лично</a:t>
            </a:r>
          </a:p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 имени объекта</a:t>
            </a:r>
          </a:p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Расположить в зоне доступа</a:t>
            </a:r>
          </a:p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Попросить ребенка самому написать себе записку-памятку</a:t>
            </a:r>
          </a:p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Передать необычным способом</a:t>
            </a:r>
          </a:p>
          <a:p>
            <a:pPr marL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Памятка в виде песни / стихотворения и т.д.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9816"/>
            <a:ext cx="7024687" cy="926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Ситуация: неформальный лидер </a:t>
            </a:r>
            <a:b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открыто не приняла новую ученицу из-за полноты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224" y="1700808"/>
            <a:ext cx="7848872" cy="1180727"/>
          </a:xfr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Принцип ТРИЗ «Наоборот», 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Использование неформального лидера для трансляции ценностей коллектива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83568" y="3068960"/>
            <a:ext cx="7848872" cy="3240360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R="0" lvl="0" algn="just" defTabSz="914400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Записка</a:t>
            </a:r>
            <a:r>
              <a:rPr lang="ru-RU" sz="2300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		Дорогая</a:t>
            </a:r>
            <a:r>
              <a:rPr kumimoji="0" lang="ru-RU" sz="23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 ________! </a:t>
            </a:r>
            <a:r>
              <a:rPr lang="ru-RU" sz="2300" baseline="0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Мне</a:t>
            </a:r>
            <a:r>
              <a:rPr lang="ru-RU" sz="2300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 нужна твоя помощь! </a:t>
            </a:r>
          </a:p>
          <a:p>
            <a:pPr marR="0" lvl="0" indent="457200" algn="just" defTabSz="914400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300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Как ты могла заметить, с самого первого дня наша новая ученица встречается с унижениями и оскорблениями!</a:t>
            </a:r>
          </a:p>
          <a:p>
            <a:pPr marR="0" lvl="0" indent="457200" algn="just" defTabSz="914400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cs typeface="Times New Roman" pitchFamily="18" charset="0"/>
              </a:rPr>
              <a:t>Ты, наверное, удивлена моим обращением к тебе, но я прекрасно знаю о твоих лидерских качествах. Ты пользуешься уважением в классе. Думаю, если ты объяснишь ребятам, что вес человека не определяет его человеческие качества, то оскорбления и обидные шутки прекратятся!</a:t>
            </a:r>
          </a:p>
          <a:p>
            <a:pPr marR="0" lvl="0" indent="457200" algn="just" defTabSz="914400" rtl="0" eaLnBrk="1" fontAlgn="auto" latinLnBrk="0" hangingPunct="1">
              <a:lnSpc>
                <a:spcPts val="24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2300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Понимаю, что это не самая легкая просьба, но уверена, ты найдешь способ помочь и сделать ее пребывание в школе приятным!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024687" cy="93610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«в магазине»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556792"/>
            <a:ext cx="7201420" cy="936104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Если ребенок начинает просить что-то купить, можно записать это в список – признать право на желания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7634" name="Picture 2" descr="http://antsandlove.com/img/p/2/5/3/253-large_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86" t="15750" r="9797" b="14092"/>
          <a:stretch>
            <a:fillRect/>
          </a:stretch>
        </p:blipFill>
        <p:spPr bwMode="auto">
          <a:xfrm>
            <a:off x="2915816" y="3212976"/>
            <a:ext cx="3566600" cy="3236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 b="6641"/>
          <a:stretch>
            <a:fillRect/>
          </a:stretch>
        </p:blipFill>
        <p:spPr bwMode="auto">
          <a:xfrm>
            <a:off x="611188" y="549275"/>
            <a:ext cx="3529012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8" y="3644900"/>
            <a:ext cx="47498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4140200" y="765175"/>
            <a:ext cx="4572000" cy="1609725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«Рисование</a:t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точкам»</a:t>
            </a:r>
          </a:p>
        </p:txBody>
      </p:sp>
      <p:sp>
        <p:nvSpPr>
          <p:cNvPr id="129029" name="Подзаголовок 7"/>
          <p:cNvSpPr>
            <a:spLocks noGrp="1"/>
          </p:cNvSpPr>
          <p:nvPr>
            <p:ph type="subTitle" idx="4294967295"/>
          </p:nvPr>
        </p:nvSpPr>
        <p:spPr>
          <a:xfrm>
            <a:off x="654050" y="4672013"/>
            <a:ext cx="3429000" cy="1524000"/>
          </a:xfrm>
        </p:spPr>
        <p:txBody>
          <a:bodyPr/>
          <a:lstStyle/>
          <a:p>
            <a:pPr marL="68263" indent="0" algn="ctr" eaLnBrk="1" hangingPunct="1">
              <a:buFont typeface="Wingdings 2" pitchFamily="18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Точки</a:t>
            </a:r>
          </a:p>
        </p:txBody>
      </p:sp>
      <p:pic>
        <p:nvPicPr>
          <p:cNvPr id="8" name="Picture 4" descr="C:\Users\User\Desktop\ЭМАНУЭЛЬ\презентации арт + AL\8.gif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595" y="74613"/>
            <a:ext cx="515607" cy="499431"/>
          </a:xfrm>
          <a:prstGeom prst="rect">
            <a:avLst/>
          </a:prstGeom>
          <a:noFill/>
          <a:extLst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024687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Забывчивость ребенка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204865"/>
            <a:ext cx="7272808" cy="1512167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Прием: попросить ребенка написать записку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самому себе от лица вещи, которую он забывает,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поместить ее туда, где она будет «работать»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Примечание </a:t>
            </a:r>
            <a:endParaRPr lang="ru-RU" sz="28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396109"/>
            <a:ext cx="7776864" cy="1608955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 не меняются, если не меняется взрослые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Необходимо обучать их основных социальных навыкам 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Совместно обсуждать проблемы и искать решения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8"/>
          <p:cNvSpPr>
            <a:spLocks noGrp="1"/>
          </p:cNvSpPr>
          <p:nvPr>
            <p:ph type="title"/>
          </p:nvPr>
        </p:nvSpPr>
        <p:spPr>
          <a:xfrm>
            <a:off x="3348038" y="981075"/>
            <a:ext cx="4464050" cy="1295400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После  точек – цифры</a:t>
            </a:r>
            <a:b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39" r="6503"/>
          <a:stretch>
            <a:fillRect/>
          </a:stretch>
        </p:blipFill>
        <p:spPr>
          <a:xfrm>
            <a:off x="3675063" y="3494088"/>
            <a:ext cx="1905000" cy="2679700"/>
          </a:xfrm>
          <a:ln w="28575">
            <a:solidFill>
              <a:srgbClr val="336600"/>
            </a:solidFill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 cstate="print"/>
          <a:srcRect t="4703" b="12473"/>
          <a:stretch>
            <a:fillRect/>
          </a:stretch>
        </p:blipFill>
        <p:spPr bwMode="auto">
          <a:xfrm>
            <a:off x="661988" y="3500438"/>
            <a:ext cx="2376487" cy="2673350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17661"/>
          <a:stretch>
            <a:fillRect/>
          </a:stretch>
        </p:blipFill>
        <p:spPr bwMode="auto">
          <a:xfrm>
            <a:off x="655638" y="476250"/>
            <a:ext cx="2317750" cy="2674938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988" y="3500438"/>
            <a:ext cx="1905000" cy="2673350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</p:spPr>
      </p:pic>
      <p:pic>
        <p:nvPicPr>
          <p:cNvPr id="9" name="Picture 4" descr="C:\Users\User\Desktop\ЭМАНУЭЛЬ\презентации арт + AL\8.gif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543" y="74613"/>
            <a:ext cx="515570" cy="499456"/>
          </a:xfrm>
          <a:prstGeom prst="rect">
            <a:avLst/>
          </a:prstGeom>
          <a:noFill/>
          <a:extLst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Заголовок 1"/>
          <p:cNvSpPr>
            <a:spLocks noGrp="1"/>
          </p:cNvSpPr>
          <p:nvPr>
            <p:ph type="title"/>
          </p:nvPr>
        </p:nvSpPr>
        <p:spPr>
          <a:xfrm>
            <a:off x="958850" y="549275"/>
            <a:ext cx="6781800" cy="785813"/>
          </a:xfrm>
        </p:spPr>
        <p:txBody>
          <a:bodyPr/>
          <a:lstStyle/>
          <a:p>
            <a:pPr algn="ctr" eaLnBrk="1" hangingPunct="1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«Рисуем в воздухе»</a:t>
            </a:r>
          </a:p>
        </p:txBody>
      </p:sp>
      <p:pic>
        <p:nvPicPr>
          <p:cNvPr id="133124" name="Picture 17"/>
          <p:cNvPicPr>
            <a:picLocks noChangeAspect="1" noChangeArrowheads="1"/>
          </p:cNvPicPr>
          <p:nvPr/>
        </p:nvPicPr>
        <p:blipFill>
          <a:blip r:embed="rId3" cstate="print"/>
          <a:srcRect r="11111"/>
          <a:stretch>
            <a:fillRect/>
          </a:stretch>
        </p:blipFill>
        <p:spPr bwMode="auto">
          <a:xfrm>
            <a:off x="3924300" y="5300663"/>
            <a:ext cx="15668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C:\Users\User\Desktop\ЭМАНУЭЛЬ\презентации арт + AL\c41177e0d46c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57" t="32957" b="28801"/>
          <a:stretch>
            <a:fillRect/>
          </a:stretch>
        </p:blipFill>
        <p:spPr bwMode="auto">
          <a:xfrm>
            <a:off x="250825" y="3357563"/>
            <a:ext cx="1643063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Содержимое 2"/>
          <p:cNvSpPr>
            <a:spLocks noGrp="1"/>
          </p:cNvSpPr>
          <p:nvPr>
            <p:ph sz="quarter" idx="13"/>
          </p:nvPr>
        </p:nvSpPr>
        <p:spPr>
          <a:xfrm>
            <a:off x="468313" y="1484313"/>
            <a:ext cx="8247062" cy="5029200"/>
          </a:xfrm>
        </p:spPr>
        <p:txBody>
          <a:bodyPr/>
          <a:lstStyle/>
          <a:p>
            <a:pPr algn="ctr" eaLnBrk="1" hangingPunct="1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воздухе рисуется несложный предмет.</a:t>
            </a:r>
          </a:p>
          <a:p>
            <a:pPr algn="ctr" eaLnBrk="1" hangingPunct="1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повторяют движение так же в воздухе,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 после рисуют на бумаге.</a:t>
            </a:r>
          </a:p>
          <a:p>
            <a:pPr algn="ctr" eaLnBrk="1" hangingPunct="1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-274320"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дальнейшем рисунок усложняется</a:t>
            </a:r>
          </a:p>
          <a:p>
            <a:pPr algn="ctr" eaLnBrk="1" hangingPunct="1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993063" cy="8636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«Вместо слова»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99"/>
            <a:ext cx="7848872" cy="1944117"/>
          </a:xfrm>
          <a:ln>
            <a:solidFill>
              <a:schemeClr val="accent6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Ход упражнения: 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Подряд называются слова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которые дети повторяют.</a:t>
            </a:r>
          </a:p>
          <a:p>
            <a:pPr marL="0" indent="0" algn="just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Вместо определенного слова (например, обозначающего животных)  необходимо выполнить действие (например, хлопнуть в ладоши).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683568" y="3789040"/>
            <a:ext cx="7848872" cy="1944117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Значение: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Навыки </a:t>
            </a: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 внимания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Отработка конкретной тематики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1105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предметом 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68760"/>
            <a:ext cx="7632848" cy="2448272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задавать вопросы и давать друг другу ответы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одновременно с: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перекидыванием мячом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Передаванием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обматыванием клубка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Принятием пищи (как мотивация)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т.д.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933056"/>
            <a:ext cx="7632848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Разминка, разряжение обстановки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Диагностика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Сплочение 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89240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629816"/>
            <a:ext cx="8064500" cy="272717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</a:t>
            </a:r>
            <a:b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визуализации </a:t>
            </a:r>
            <a:b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мышечной релаксации</a:t>
            </a:r>
            <a:endParaRPr lang="ru-RU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Психологическое здоровье ребенка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684140"/>
            <a:ext cx="7776864" cy="3193132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Пример занятия «Незнайка в городе Здоровья»,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Примеры упражнений, направленных на: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навыков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самоанализа и рефлексии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Организацию командной работы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эмоционального потенциала ребенка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с чувствами: принятие и подавление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Негативные воздействия на ребенка: характеристики, последствия и альтернативы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Психологические двигательные разминки 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492896"/>
            <a:ext cx="6192688" cy="1248915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Значение:   ребенок получает контроль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над своим телом и своими чувствами,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вырабатывает привычку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9816"/>
            <a:ext cx="80645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Техники визуализации и мышечной релаксации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069704"/>
            <a:ext cx="7561213" cy="2735560"/>
          </a:xfrm>
          <a:ln>
            <a:solidFill>
              <a:schemeClr val="accent6">
                <a:lumMod val="1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«Полет птицы»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«Путешествие на голубую звезду»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ru-RU" sz="20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  <a:defRPr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 упражнений: </a:t>
            </a:r>
          </a:p>
          <a:p>
            <a:pPr marL="0" indent="0"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садятся максимально комфортно, закрывают глаза</a:t>
            </a:r>
          </a:p>
          <a:p>
            <a:pPr marL="0" indent="0"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Зачитывается текст с сюжетом и заданиями</a:t>
            </a:r>
          </a:p>
          <a:p>
            <a:pPr marL="0" indent="0"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упражнении можно использовать спокойную музыку для фона</a:t>
            </a:r>
            <a:endParaRPr lang="ru-RU" sz="20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89898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994" t="13113" r="24679" b="42133"/>
          <a:stretch/>
        </p:blipFill>
        <p:spPr bwMode="auto">
          <a:xfrm>
            <a:off x="1547664" y="4058250"/>
            <a:ext cx="2123003" cy="17099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4231" t="12258" r="32532" b="58967"/>
          <a:stretch/>
        </p:blipFill>
        <p:spPr bwMode="auto">
          <a:xfrm>
            <a:off x="1005612" y="861572"/>
            <a:ext cx="3821807" cy="282519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4872" t="41049" r="32532" b="28001"/>
          <a:stretch/>
        </p:blipFill>
        <p:spPr bwMode="auto">
          <a:xfrm>
            <a:off x="4139952" y="3821562"/>
            <a:ext cx="3366721" cy="248775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391" t="12828" r="34990" b="60667"/>
          <a:stretch/>
        </p:blipFill>
        <p:spPr bwMode="auto">
          <a:xfrm rot="5400000">
            <a:off x="4990151" y="1160502"/>
            <a:ext cx="2815453" cy="221759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33493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024687" cy="1143000"/>
          </a:xfrm>
        </p:spPr>
        <p:txBody>
          <a:bodyPr/>
          <a:lstStyle/>
          <a:p>
            <a:pPr marL="0" indent="0"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прогрессивной мышечной релаксации</a:t>
            </a:r>
            <a:endParaRPr lang="ru-RU" sz="2800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48880"/>
            <a:ext cx="7488832" cy="3384376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indent="0" algn="just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Ход упражнения: ребенку предлагается сконцентрировать внимание поочередно на разных мышечных группах,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чтобы добиться их наибольшего расслабления,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конце достигается расслабление всех мышц</a:t>
            </a:r>
          </a:p>
          <a:p>
            <a:pPr marL="0" indent="0" algn="just">
              <a:buFont typeface="Wingdings" pitchFamily="2" charset="2"/>
              <a:buChar char="q"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Примечание: дети младшего возраста   могут испытывать затруднения при проведении техники из-за необходимости сохранять неподвижность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683568" y="2060848"/>
            <a:ext cx="7704856" cy="4203675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Ход упражнения: ребенку предлагается поочередно напрягать определенные группы мышц, после чего расслабить.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Каждая группа мышц медленно напрягается и расслабляется по несколько раз.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Рекомендуется внедрить сюжетное сопровождение, легенду.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на начальных этапах работы предложить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ребенку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просто выполнять команды, связанные с фокусировкой внимания на разных мышечных группах.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следует учить достигать релаксации с открытыми глазами, что позволит в дальнейшем активизироваться в условиях,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способствующих погружению в полную релаксацию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817711"/>
          </a:xfrm>
        </p:spPr>
        <p:txBody>
          <a:bodyPr/>
          <a:lstStyle/>
          <a:p>
            <a:pPr lvl="0"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Техника поочередного напряжения и расслабления основных мышечных групп</a:t>
            </a:r>
            <a:endParaRPr lang="ru-RU" sz="2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 spd="slow"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1317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 легенды: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«Солнечный зайчик»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Documents and Settings\Admin\Рабочий стол\thumb_60297283_SPASIBO__ZAYCHIK_S_CVETOCHKOM_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962" y="692696"/>
            <a:ext cx="485447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Documents and Settings\Admin\Рабочий стол\771452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228844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908720"/>
            <a:ext cx="5904656" cy="792088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«ДОРВ»</a:t>
            </a:r>
            <a:endParaRPr lang="ru-RU" sz="26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348880"/>
            <a:ext cx="7488832" cy="3744416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Обратить внимание детей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дерево со словами:</a:t>
            </a:r>
          </a:p>
          <a:p>
            <a:pPr marL="0" indent="0" algn="just"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«Какое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это большое, могучее и сильное дерево! 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/>
            </a:r>
            <a:br>
              <a:rPr lang="ru-RU" b="1" dirty="0" smtClean="0"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Если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подует 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ветер,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только верхушка дерева колышется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,</a:t>
            </a:r>
            <a:br>
              <a:rPr lang="ru-RU" b="1" dirty="0" smtClean="0"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а само оно сможет выстоять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Человек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тоже может иногда быть таким же сильным и могучим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…</a:t>
            </a:r>
            <a:br>
              <a:rPr lang="ru-RU" b="1" dirty="0" smtClean="0"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Если ты разозлишься, или тете будет одиноко, ты всегда можешь представить себя могучим и сильным деревом!»</a:t>
            </a:r>
          </a:p>
          <a:p>
            <a:pPr marL="0" indent="0"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Вопросы для обсуждения:</a:t>
            </a:r>
          </a:p>
          <a:p>
            <a:pPr marL="0" indent="0" algn="just"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Какие чувства испытывают дети?</a:t>
            </a:r>
          </a:p>
          <a:p>
            <a:pPr marL="0" indent="0" algn="just"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Что значит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быть сильным и 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могучим?</a:t>
            </a:r>
          </a:p>
          <a:p>
            <a:pPr marL="0" indent="0" algn="just">
              <a:buNone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Что </a:t>
            </a:r>
            <a:r>
              <a:rPr lang="ru-RU" b="1" dirty="0">
                <a:latin typeface="Gabriola" pitchFamily="82" charset="0"/>
                <a:cs typeface="Times New Roman" pitchFamily="18" charset="0"/>
              </a:rPr>
              <a:t>значит сохранять спокойствие в сложных ситуациях</a:t>
            </a: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 descr="D:\Documents and Settings\Admin\Рабочий стол\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8324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363" y="1027113"/>
            <a:ext cx="6521450" cy="10334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«Ты — лев!»</a:t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(техника визуализации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852936"/>
            <a:ext cx="7488832" cy="2808312"/>
          </a:xfrm>
          <a:ln>
            <a:solidFill>
              <a:schemeClr val="accent6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детям предлагается представить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себя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львом (красивым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благородным и сильным).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 текстовое сопровождение образа.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Рекомендации: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учет ведущих каналов восприятия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ребенок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кинестетик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лев теплый.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ребенок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визуал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лев красивый, с пушистой гривой.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9" descr="D:\Documents and Settings\Admin\Рабочий стол\16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53405"/>
            <a:ext cx="1422400" cy="1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90113049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:\Documents and Settings\Admin\Рабочий стол\55707599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95338"/>
            <a:ext cx="7264400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00607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024687" cy="11430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«Розовый куст», Дж. </a:t>
            </a:r>
            <a:r>
              <a:rPr lang="ru-RU" sz="24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Стивенс</a:t>
            </a:r>
            <a:r>
              <a:rPr lang="ru-RU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метод направленной фантазии или визуализации</a:t>
            </a:r>
            <a:endParaRPr lang="ru-RU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32856"/>
            <a:ext cx="7632848" cy="2952328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indent="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создание условий для выражения подавленных чувств, мыслей, потребностей и т.д. безопасным, щадящим образом</a:t>
            </a:r>
          </a:p>
          <a:p>
            <a:pPr marL="0" indent="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Обоснование: ребенок лучше реагирует на метафорическое отображение его жизни, нежели на грубые для него реалистические образы.</a:t>
            </a:r>
          </a:p>
          <a:p>
            <a:pPr marL="0" indent="0"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Осознание метафорических образов и установление смысловой связи с внутренним миром ребенка способствует моральной стабилизации и поддержке его личности.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навыков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32620"/>
            <a:ext cx="7776864" cy="1060276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Ход упражнения: ребенку предлагается закрыть глаза, сделать несколько глубоких вдохов и выдохов и представить, что он превращается в розовый куст. В какой  именно куст?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2617068"/>
            <a:ext cx="7776864" cy="3764260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маленький или большой?  сильный или слабый?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есть ли на этом кусте цветы,  какие, какого они цвета, много или мало, полностью распустились или еще в виде бутонов?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есть ли на кусте листья, как они выглядят? побеги и ветви? 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есть ли у куста корни, какие, длинные и прямые или изогнутые?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есть ли на кусте шипы? 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где растет этот куст: во дворе, в пустыне, в поле, под луной и т.д.? 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как он стоит: в горшке или растет прямо из земли или пробивается сквозь бетон или асфальт и т.д.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что находится вокруг куста, есть ли рядом другие розовые кусты, есть ли вокруг деревья, животные, птицы или люди? 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за счет чего живет этот куст?  кто за ним ухаживает?</a:t>
            </a:r>
          </a:p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 хорошая ли стоит погода? есть ли ограда, камни или скалы?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43608" y="692696"/>
            <a:ext cx="702468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Техника «Розовый куст»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697" y="72008"/>
            <a:ext cx="7024687" cy="1052736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Примечания </a:t>
            </a:r>
            <a:endParaRPr lang="ru-RU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7848872" cy="1368152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indent="0" algn="just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рекомендуется спешить с вариантами ответов,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чтобы не ограничивать фантазию и рефлексию ребенку,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но стимулировать воображение, и в случае затруднений предложить варианты образа.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11560" y="2924944"/>
            <a:ext cx="7848872" cy="1080120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завершении упражнения рекомендуется предложить ребенку нарисовать розовый куст на фоне окружающего пейзажа,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описывая его при этом в настоящем времени и от первого лица.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11560" y="4221088"/>
            <a:ext cx="7848872" cy="1080120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 индивидуальной работе: после описания рекомендуется повторить зафиксированные высказывания ребенка, чтобы он проанализировал их соответствие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реальностиия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11560" y="5517232"/>
            <a:ext cx="7848872" cy="576064"/>
          </a:xfrm>
          <a:prstGeom prst="rect">
            <a:avLst/>
          </a:prstGeom>
          <a:noFill/>
          <a:ln w="9525">
            <a:solidFill>
              <a:schemeClr val="accent6">
                <a:lumMod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Упражнение - средство рефлексии, самоанализа и самоопределения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Прямоугольник 3"/>
          <p:cNvSpPr>
            <a:spLocks noChangeArrowheads="1"/>
          </p:cNvSpPr>
          <p:nvPr/>
        </p:nvSpPr>
        <p:spPr bwMode="auto">
          <a:xfrm>
            <a:off x="611560" y="1484784"/>
            <a:ext cx="7920880" cy="5016758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Задания для учащихся: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Сильно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сожмите руки в кулаки, чтобы пальцы впились в ладони, а затем разожмите пальцы, расслабьте их. Выполняйте упражнение до тех пор, пока не почувствуете, что напряжение уходит.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Вытяните руки вверх и тянитесь изо всех сил, до предела, как будто хотите что-то достать с потолка. Потом опустите руки вниз, расслабьте их. Почувствуйте, как напряжение уходит из рук.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Закройте глаза и напряженно нахмурьтесь. Сохраняйте такое выражение лица сколько можете, а потом расслабьтесь. Почувствуйте, как напряжение исчезает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Откройте рот как можно шире и сложите губы в большую букву "О". Закройте рот. Так вы расслабили мышцы лица.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Трите ладони друг о друга, пока они не нагреются, а затем положите их на лицо. Закройте глаза и почувствуйте расслабление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«Бумажные мячики»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571" name="Прямоугольник 2"/>
          <p:cNvSpPr>
            <a:spLocks noChangeArrowheads="1"/>
          </p:cNvSpPr>
          <p:nvPr/>
        </p:nvSpPr>
        <p:spPr bwMode="auto">
          <a:xfrm>
            <a:off x="1793875" y="734790"/>
            <a:ext cx="563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Разрядка гнева и агрессии</a:t>
            </a:r>
            <a:endParaRPr lang="ru-R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44008" y="2708920"/>
            <a:ext cx="3313355" cy="17021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Герои историй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Заголовок 1"/>
          <p:cNvSpPr>
            <a:spLocks noGrp="1"/>
          </p:cNvSpPr>
          <p:nvPr>
            <p:ph type="title"/>
          </p:nvPr>
        </p:nvSpPr>
        <p:spPr>
          <a:xfrm>
            <a:off x="323528" y="724272"/>
            <a:ext cx="8568952" cy="752128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Эмпатическое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692424"/>
            <a:ext cx="7722567" cy="1656184"/>
          </a:xfrm>
          <a:solidFill>
            <a:srgbClr val="FFFFFF">
              <a:alpha val="54902"/>
            </a:srgb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320040" indent="-3200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latin typeface="Gabriola" pitchFamily="82" charset="0"/>
                <a:cs typeface="Times New Roman" pitchFamily="18" charset="0"/>
              </a:rPr>
              <a:t>Задание: вжиться в роль чайника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20040" indent="-3200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Описать, какие внешние изменения произошли</a:t>
            </a:r>
          </a:p>
          <a:p>
            <a:pPr marL="320040" indent="-3200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Представить свои новые функции  и отношение к ним</a:t>
            </a:r>
          </a:p>
          <a:p>
            <a:pPr marL="320040" indent="-3200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Реакцию на внешнее воздействие (состояние, отношение, эмоции)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3486078"/>
            <a:ext cx="7722567" cy="1806746"/>
          </a:xfrm>
          <a:prstGeom prst="rect">
            <a:avLst/>
          </a:prstGeom>
          <a:solidFill>
            <a:srgbClr val="FFFFFF">
              <a:alpha val="54902"/>
            </a:srgb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2" pitchFamily="18" charset="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Пример: </a:t>
            </a:r>
          </a:p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/>
              <a:buChar char="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«Стал спокойным, твердым, блестящим.</a:t>
            </a:r>
          </a:p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/>
              <a:buChar char="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Счастлив и горд, что могу приносить пользу и радость, подогревая и храня жидкость, поддерживая общение и т.д.</a:t>
            </a:r>
          </a:p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/>
              <a:buChar char="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Закаляюсь от водных процедур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5479009"/>
            <a:ext cx="7722567" cy="686295"/>
          </a:xfrm>
          <a:prstGeom prst="rect">
            <a:avLst/>
          </a:prstGeom>
          <a:solidFill>
            <a:srgbClr val="FFFFFF">
              <a:alpha val="54902"/>
            </a:srgb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/>
              <a:buChar char="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abriola" pitchFamily="82" charset="0"/>
                <a:ea typeface="+mn-ea"/>
                <a:cs typeface="Times New Roman" pitchFamily="18" charset="0"/>
              </a:rPr>
              <a:t>Изобразить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briola" pitchFamily="82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Box 2"/>
          <p:cNvSpPr txBox="1">
            <a:spLocks noChangeArrowheads="1"/>
          </p:cNvSpPr>
          <p:nvPr/>
        </p:nvSpPr>
        <p:spPr bwMode="auto">
          <a:xfrm>
            <a:off x="857250" y="779463"/>
            <a:ext cx="742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 написать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мемуар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лица предмета так,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остальные смогли отгадать, что это,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сразу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43125" y="2500313"/>
            <a:ext cx="1357313" cy="1357312"/>
            <a:chOff x="990" y="1710"/>
            <a:chExt cx="855" cy="855"/>
          </a:xfrm>
        </p:grpSpPr>
        <p:pic>
          <p:nvPicPr>
            <p:cNvPr id="104458" name="Picture 1037" descr="74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0" y="1933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9" name="Rectangle 7"/>
            <p:cNvSpPr>
              <a:spLocks noChangeArrowheads="1"/>
            </p:cNvSpPr>
            <p:nvPr/>
          </p:nvSpPr>
          <p:spPr bwMode="auto">
            <a:xfrm>
              <a:off x="990" y="1710"/>
              <a:ext cx="855" cy="855"/>
            </a:xfrm>
            <a:prstGeom prst="rect">
              <a:avLst/>
            </a:prstGeom>
            <a:noFill/>
            <a:ln w="76200">
              <a:solidFill>
                <a:srgbClr val="FF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452E17"/>
                </a:solidFill>
                <a:latin typeface="Corbel" pitchFamily="34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786438" y="2786063"/>
            <a:ext cx="1643062" cy="1435100"/>
            <a:chOff x="3555" y="1710"/>
            <a:chExt cx="1035" cy="904"/>
          </a:xfrm>
        </p:grpSpPr>
        <p:pic>
          <p:nvPicPr>
            <p:cNvPr id="104456" name="Picture 1034" descr="208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1933"/>
              <a:ext cx="756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7" name="Rectangle 11"/>
            <p:cNvSpPr>
              <a:spLocks noChangeArrowheads="1"/>
            </p:cNvSpPr>
            <p:nvPr/>
          </p:nvSpPr>
          <p:spPr bwMode="auto">
            <a:xfrm>
              <a:off x="3555" y="1710"/>
              <a:ext cx="1035" cy="904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452E17"/>
                </a:solidFill>
                <a:latin typeface="Corbel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000500" y="4500563"/>
            <a:ext cx="1150938" cy="1563687"/>
            <a:chOff x="2245" y="2840"/>
            <a:chExt cx="751" cy="1270"/>
          </a:xfrm>
        </p:grpSpPr>
        <p:pic>
          <p:nvPicPr>
            <p:cNvPr id="104454" name="Picture 1038" descr="4"/>
            <p:cNvPicPr>
              <a:picLocks noChangeAspect="1" noChangeArrowheads="1" noCrop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45" y="2931"/>
              <a:ext cx="590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Rectangle 15"/>
            <p:cNvSpPr>
              <a:spLocks noChangeArrowheads="1"/>
            </p:cNvSpPr>
            <p:nvPr/>
          </p:nvSpPr>
          <p:spPr bwMode="auto">
            <a:xfrm>
              <a:off x="2245" y="2840"/>
              <a:ext cx="751" cy="1212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452E17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9776"/>
            <a:ext cx="7024687" cy="1143000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Трактовка выбора героев </a:t>
            </a:r>
            <a:endParaRPr lang="ru-RU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16832"/>
            <a:ext cx="7776864" cy="3672408"/>
          </a:xfr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 испытывают большую гордость, сочиняя рассказ,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способствует развитию воображения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позволяет разобраться в переживаниях, в том, как они представляют себя.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особенности выбора героев могут указывать на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повышенную агрессивность,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наличие стресса или иных эмоциональных нарушений и т.д.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обсуждение истории и анализ в общем контексте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выдуманном рассказе дети могут свободно выражать свои чувства, избегая упоминания конкретных лиц.</a:t>
            </a:r>
          </a:p>
        </p:txBody>
      </p:sp>
    </p:spTree>
  </p:cSld>
  <p:clrMapOvr>
    <a:masterClrMapping/>
  </p:clrMapOvr>
  <p:transition spd="slow"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683568" y="1844824"/>
            <a:ext cx="7776864" cy="4176464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ребенок использует персонажей, наделенных силой и властью: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имеет место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гиперконтроль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сочетании с излишней жестокостью со стороны взрослых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можно предполагать, что он нуждается в лучшем контроле над ситуацией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расположение фигуры взрослого ниже детской фигуры: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может указывать на стремление ребенка повысить свою значимость в глазах родителя или педагога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чрезмерное потакание прихотям ребенка.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обоих случаях высока вероятность поведенческих нарушений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989856"/>
            <a:ext cx="70246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Трактовка выбора героев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132856"/>
            <a:ext cx="7344816" cy="3816424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Персонажи историй и возможное толкование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Тролли, колдуны, ведьмы и т. п. - Страх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Волшебники, феи, единороги - Сила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Великаны,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динозавры,крокодилы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Агрессивность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Солнце, цветы, птицы - Надежды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Поезда, автомобили - Потребность в бегстве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Ветер, дождь, буря - Смятение чувств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Лес, джунгли, тьма - Опустошенность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Замки, дворцы, дома - Самодостаточность, изоляция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изображение оружия может указывать на агрессивность;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изображения собак, кошек, домашних животных — на ощущение безопасности и привязанности. </a:t>
            </a: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некоторые истории и персонажи могут и не иметь скрытого смысла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269776"/>
            <a:ext cx="7024687" cy="1143000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Трактовка выбора героев </a:t>
            </a:r>
            <a:endParaRPr lang="ru-RU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564904"/>
            <a:ext cx="7848872" cy="3096344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Замкнутые дети уходят «с головой» в работу на компьютере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Агрессивные,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гиперактивные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испытывают удовлетворение, «управляя» компьютером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Детям нравится видеть, как на мониторе появляется придуманный ими текст.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саморегуляции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Творческое развитие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Возможность видоизменения историй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259632" y="908720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историй</a:t>
            </a:r>
            <a:b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 использованием компьютера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024687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Направления развития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2988" y="2900164"/>
            <a:ext cx="6985396" cy="1248916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Задания на усидчивость и внимание</a:t>
            </a:r>
          </a:p>
          <a:p>
            <a:pPr algn="just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Техники визуализации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Самоанализ 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5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САМО-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32856"/>
            <a:ext cx="7632848" cy="936104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вспомнить и рассказать (или иллюстрировать) свои успехи: сегодня / за неделю / месяц и т.д.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573016"/>
            <a:ext cx="7632848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Повышение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САМОоценки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Самоанализ, </a:t>
            </a: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самоподкрепление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самопрезентация</a:t>
            </a:r>
            <a:endParaRPr lang="ru-RU" sz="2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89240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476673"/>
            <a:ext cx="7024687" cy="720079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Именной анализ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268760"/>
            <a:ext cx="7416824" cy="2592288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назвать свое имя и придумать, начинающиеся последовательно на каждую буквы имени, слова: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Мои плюсы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Мои желания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Мои цели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Мои ресурсы</a:t>
            </a:r>
          </a:p>
          <a:p>
            <a:pPr marL="296863" lvl="1" indent="0">
              <a:spcBef>
                <a:spcPts val="0"/>
              </a:spcBef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И т.д.</a:t>
            </a:r>
            <a:endParaRPr lang="ru-RU" sz="2400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899592" y="4005064"/>
            <a:ext cx="7416824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 творческого мышления,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Самоанализ,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Целеполагание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899592" y="5589240"/>
            <a:ext cx="7416824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Самовосприятие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Переписка 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84784"/>
            <a:ext cx="7632848" cy="2160240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разработать и отправить самому себе послание:</a:t>
            </a:r>
          </a:p>
          <a:p>
            <a:pPr marL="296863" lvl="1" indent="0">
              <a:buFont typeface="Wingdings" pitchFamily="2" charset="2"/>
              <a:buChar char="q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Тематическое (относительно проблемы и т.д.)</a:t>
            </a:r>
          </a:p>
          <a:p>
            <a:pPr marL="296863" lvl="1" indent="0">
              <a:buFont typeface="Wingdings" pitchFamily="2" charset="2"/>
              <a:buChar char="q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Из будущего в настоящее</a:t>
            </a:r>
          </a:p>
          <a:p>
            <a:pPr marL="296863" lvl="1" indent="0">
              <a:buFont typeface="Wingdings" pitchFamily="2" charset="2"/>
              <a:buChar char="q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Из настоящего в прошлое / будущее</a:t>
            </a:r>
          </a:p>
          <a:p>
            <a:pPr marL="296863" lvl="1" indent="0">
              <a:buFont typeface="Wingdings" pitchFamily="2" charset="2"/>
              <a:buChar char="q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И т.д.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933056"/>
            <a:ext cx="7632848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Самоанализ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трудностей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Проживание опыта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89240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Командная</a:t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1600916"/>
            <a:ext cx="7786742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 ребенка: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двое садятся (встают) напротив друг друга,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двое становятся за спину второго ребенка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745540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«Юлий Цезарь»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642910" y="5378377"/>
            <a:ext cx="7786742" cy="1074959"/>
            <a:chOff x="642910" y="5568751"/>
            <a:chExt cx="7786742" cy="1074959"/>
          </a:xfrm>
        </p:grpSpPr>
        <p:sp>
          <p:nvSpPr>
            <p:cNvPr id="6" name="TextBox 5"/>
            <p:cNvSpPr txBox="1"/>
            <p:nvPr/>
          </p:nvSpPr>
          <p:spPr>
            <a:xfrm>
              <a:off x="642910" y="5568751"/>
              <a:ext cx="7786742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Соответственно,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второй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ребенок совершает различные  движения,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а </a:t>
              </a:r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третий и четвертый 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по очереди задают вопросы.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267" name="Picture 3" descr="D:\учителям\новые лекции\MM900236304.GIF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62" y="5929330"/>
              <a:ext cx="500066" cy="714380"/>
            </a:xfrm>
            <a:prstGeom prst="rect">
              <a:avLst/>
            </a:prstGeom>
            <a:noFill/>
          </p:spPr>
        </p:pic>
      </p:grpSp>
      <p:grpSp>
        <p:nvGrpSpPr>
          <p:cNvPr id="3" name="Группа 11"/>
          <p:cNvGrpSpPr/>
          <p:nvPr/>
        </p:nvGrpSpPr>
        <p:grpSpPr>
          <a:xfrm>
            <a:off x="642910" y="3386866"/>
            <a:ext cx="7903640" cy="1852024"/>
            <a:chOff x="642910" y="3577240"/>
            <a:chExt cx="7903640" cy="1852024"/>
          </a:xfrm>
        </p:grpSpPr>
        <p:sp>
          <p:nvSpPr>
            <p:cNvPr id="5" name="TextBox 4"/>
            <p:cNvSpPr txBox="1"/>
            <p:nvPr/>
          </p:nvSpPr>
          <p:spPr>
            <a:xfrm>
              <a:off x="642910" y="3577240"/>
              <a:ext cx="7786742" cy="10156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Первый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ребенок должен повторять все движения второго игрока,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при этом отвечать на все вопросы третьего и четвертого,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не говоря: «Да», «Нет», «Не знаю».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266" name="Picture 2" descr="D:\учителям\новые лекции\MC900149393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643" t="5096" r="3826" b="26245"/>
            <a:stretch>
              <a:fillRect/>
            </a:stretch>
          </p:blipFill>
          <p:spPr bwMode="auto">
            <a:xfrm>
              <a:off x="7572396" y="3929066"/>
              <a:ext cx="974154" cy="1071570"/>
            </a:xfrm>
            <a:prstGeom prst="ellipse">
              <a:avLst/>
            </a:prstGeom>
            <a:noFill/>
          </p:spPr>
        </p:pic>
        <p:pic>
          <p:nvPicPr>
            <p:cNvPr id="11268" name="Picture 4" descr="D:\учителям\новые лекции\MM900234764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43372" y="4638689"/>
              <a:ext cx="1295400" cy="7905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Box 1"/>
          <p:cNvSpPr txBox="1">
            <a:spLocks noChangeArrowheads="1"/>
          </p:cNvSpPr>
          <p:nvPr/>
        </p:nvSpPr>
        <p:spPr bwMode="auto">
          <a:xfrm>
            <a:off x="827584" y="692696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«Цветное общение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5" y="1954575"/>
            <a:ext cx="6888237" cy="255454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Проводится письменно или устно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розовом листке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анонимно пишут по 1 вопросу,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связанному с собой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зеленом листочке пишется вопрос, 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касающийся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класса или группы;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желтом листочке пишется вопрос, 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ответ на который расширяет кругозор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(или 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конкретной тематике)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5" y="4797152"/>
            <a:ext cx="6888237" cy="132343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листки сворачиваются и складываются в 1 емкость.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Каждый по очереди вытягивает 3 разноцветных листка,</a:t>
            </a:r>
          </a:p>
          <a:p>
            <a:pPr algn="ctr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отвечает на вопросы.</a:t>
            </a:r>
          </a:p>
          <a:p>
            <a:pPr algn="ct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помогают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7" name="Picture 4" descr="D:\учителям\новые лекции\MC900078711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392" y="4077072"/>
            <a:ext cx="735259" cy="242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6357938" y="214313"/>
            <a:ext cx="2428875" cy="2114550"/>
            <a:chOff x="2714612" y="1857364"/>
            <a:chExt cx="3857652" cy="3357586"/>
          </a:xfrm>
        </p:grpSpPr>
        <p:grpSp>
          <p:nvGrpSpPr>
            <p:cNvPr id="5" name="Группа 7"/>
            <p:cNvGrpSpPr>
              <a:grpSpLocks/>
            </p:cNvGrpSpPr>
            <p:nvPr/>
          </p:nvGrpSpPr>
          <p:grpSpPr bwMode="auto">
            <a:xfrm>
              <a:off x="2714612" y="1857364"/>
              <a:ext cx="3857652" cy="3357586"/>
              <a:chOff x="2714612" y="1857364"/>
              <a:chExt cx="3857652" cy="3357586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000" t="50000" r="11818" b="7006"/>
              <a:stretch>
                <a:fillRect/>
              </a:stretch>
            </p:blipFill>
            <p:spPr bwMode="auto">
              <a:xfrm>
                <a:off x="4572000" y="3286124"/>
                <a:ext cx="2000264" cy="1928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9091" t="14968" r="21363" b="45223"/>
              <a:stretch>
                <a:fillRect/>
              </a:stretch>
            </p:blipFill>
            <p:spPr bwMode="auto">
              <a:xfrm>
                <a:off x="4000496" y="1857364"/>
                <a:ext cx="2071702" cy="1785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545" t="27706" r="39091" b="22930"/>
              <a:stretch>
                <a:fillRect/>
              </a:stretch>
            </p:blipFill>
            <p:spPr bwMode="auto">
              <a:xfrm>
                <a:off x="2714612" y="2428868"/>
                <a:ext cx="2428892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pic>
          <p:nvPicPr>
            <p:cNvPr id="125961" name="Picture 3" descr="D:\учителям\новые лекции\MC900432586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82" y="2214554"/>
              <a:ext cx="557210" cy="557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5959" name="Picture 5" descr="D:\учителям\новые лекции\MM90030341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946" y="3747120"/>
            <a:ext cx="1047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024687" cy="11430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Внедрение системы </a:t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«Разрешения конфликтов»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2988" y="2468117"/>
            <a:ext cx="7057404" cy="1320923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Дети, прошедшие обучение,  – специалисты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 разрешению конфликтов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Неформальная организация детей</a:t>
            </a:r>
          </a:p>
          <a:p>
            <a:pPr>
              <a:buFont typeface="Wingdings" pitchFamily="2" charset="2"/>
              <a:buChar char="q"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024687" cy="792088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Решение проблем в коллективе </a:t>
            </a:r>
            <a:endParaRPr lang="ru-RU" sz="25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96752"/>
            <a:ext cx="7560840" cy="288032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Вместо: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вмешательства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принятия чьей-то стороны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роли судьи и решающего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Научение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методу решения проблем, после чего: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утверждение наличия проблемы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адресация ее тем, кому она принадлежит – детям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навыков ответственности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умения вести себя в конфликтных ситуациях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293096"/>
            <a:ext cx="7560840" cy="7694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Пример: </a:t>
            </a:r>
            <a: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«Ребята, это – серьезная проблема, но я верю, что вы сможете</a:t>
            </a:r>
            <a:b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 обсудить ее и найти  решение, устраивающее всех»</a:t>
            </a:r>
            <a:endParaRPr lang="ru-RU" sz="2200" b="1" dirty="0">
              <a:solidFill>
                <a:schemeClr val="tx2"/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201324"/>
            <a:ext cx="7560840" cy="110799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Пример: </a:t>
            </a:r>
            <a: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«Я вижу двоих детей, которые хотят надеть одну и ту же куртку, аргументируя это…. Однако я уверена, что вы сможете договориться </a:t>
            </a:r>
            <a:b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Gabriola" pitchFamily="82" charset="0"/>
                <a:cs typeface="Times New Roman" pitchFamily="18" charset="0"/>
              </a:rPr>
              <a:t>и найти оптимальный для всех вариант, который не лежит на поверхности»</a:t>
            </a:r>
            <a:endParaRPr lang="ru-RU" sz="2200" b="1" dirty="0">
              <a:solidFill>
                <a:schemeClr val="tx2"/>
              </a:solidFill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!для диссера!\мои материалы\пси\взаимодействие, коммуникации\_izfsYV74g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95350"/>
            <a:ext cx="7315200" cy="5067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024687" cy="345638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усидчивость </a:t>
            </a:r>
            <a:b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внимание</a:t>
            </a:r>
          </a:p>
        </p:txBody>
      </p:sp>
    </p:spTree>
  </p:cSld>
  <p:clrMapOvr>
    <a:masterClrMapping/>
  </p:clrMapOvr>
  <p:transition spd="slow">
    <p:whee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36904" cy="1143000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Прием разрешения конфликта между учениками</a:t>
            </a:r>
            <a:endParaRPr lang="ru-RU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060848"/>
            <a:ext cx="7128792" cy="3508375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Ученикам предлагается выразить: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 видение сложившейся ситуации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свои планы на ее разрешение</a:t>
            </a: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После прочтения: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признание чувств,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предложение детям поделиться друг с другом своими вариантами разрешения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Испорченный телефон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2376264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Ход упражнения: несколько учеников выходят из аудитории.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Первый вошедший прослушивает небольшой тематический текст, который необходимо воспринять на слух, запомнить и передать следующему. и так далее (со всеми вышедшими)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Остальные ученики слушают, анализируют,  помечают изменения в информации, особенности восприятия данных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Пример текста: тематика урока (правило / отрывок и др.), актуальный вопрос и т.д.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11560" y="4869160"/>
            <a:ext cx="7920880" cy="1512168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 внимания и памяти</a:t>
            </a:r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Отработка и закрепление тематики через текст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Анализ восприятия информации (барьеров, замен и т.д.)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Установление и развитие взаимопонимания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11560" y="3789040"/>
            <a:ext cx="7920880" cy="93610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Варианты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проведения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обратной связью и без нее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эмоциональной окраской и без и т.д.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Психогеометрия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68760"/>
            <a:ext cx="7776864" cy="1512168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 упражнения: один ребенок получает визуальную комбинацию  (схема из фигур / букв и т др.).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 при помощи четкого описания необходимо передать смысл и точную композицию изображенного, чтобы остальные зарисовали под его диктовку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4653136"/>
            <a:ext cx="7776864" cy="93610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речи и внимания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Взаимопонимание, сплочение и т.д.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5733256"/>
            <a:ext cx="7776864" cy="648072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83568" y="2924944"/>
            <a:ext cx="7776864" cy="1584176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200"/>
              </a:lnSpc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 может проводиться: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обратной связью и без нее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эмоциональной окраской и без нее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лица героя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различных положениях (спиной, сидя, в конце кабинета и др.)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687" cy="576063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на доверие: «Волк и Мама-Коза»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68760"/>
            <a:ext cx="7776864" cy="2952328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Ход упражнения: между учащимися распределяются роли: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несколько Волков,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Мама-Коза,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остальные дети- козлята</a:t>
            </a:r>
          </a:p>
          <a:p>
            <a:pPr marL="0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marL="274637" lvl="2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Волки: убедить козлят пустить, притворившись Мамой-Козой, аргументируя свою позицию</a:t>
            </a:r>
          </a:p>
          <a:p>
            <a:pPr marL="274637" lvl="2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Мама-Коза: убедить в своей роли, помочь козлятам </a:t>
            </a:r>
          </a:p>
          <a:p>
            <a:pPr marL="274637" lvl="2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Козлята: проанализировать поведение всех кандидатов, задать эффективные вопросы и принять верное решение, кого пустить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83568" y="4365104"/>
            <a:ext cx="7776864" cy="201622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Навыки аргументации, убеждения, вопрошания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Уверенное поведение, навыки принятие решения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Доверие, восприятие и анализ поведения, интуиция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Ролевое распределение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Демонстрация манипуляций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Поведение в условиях перегрузки противоречивой информации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120680" cy="504056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«РУКИ-ГЛАЗА-РТЫ»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556792"/>
            <a:ext cx="7848872" cy="1944216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 упражнения: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Учащимся необходимо скопировать и воспроизвести объект / движение / …, разделившись на следующие группы: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-глаза: видят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исходник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но не говорят,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руки: могут делать, но не видят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исходник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не говорят</a:t>
            </a:r>
          </a:p>
          <a:p>
            <a:pPr marL="0" indent="0" algn="just"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рты: не видят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исходник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но все остальное видят и могут говорить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11560" y="4869160"/>
            <a:ext cx="7848872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1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Отработка навыков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действия в условиях нехватки информации</a:t>
            </a:r>
          </a:p>
          <a:p>
            <a:pPr marL="0" marR="0" lvl="1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lang="ru-RU" sz="2000" baseline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Взаимопонимание, сплочение</a:t>
            </a:r>
          </a:p>
          <a:p>
            <a:pPr marL="0" marR="0" lvl="1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 творческого мышление и органов восприятия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11560" y="3717032"/>
            <a:ext cx="7848872" cy="1008112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Варианты усложнения задания:</a:t>
            </a:r>
          </a:p>
          <a:p>
            <a:pPr marL="0" marR="0" lvl="1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.Образовательная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нагрузка на исходный объект</a:t>
            </a:r>
          </a:p>
          <a:p>
            <a:pPr marL="0" marR="0" lvl="1" indent="0" algn="just" defTabSz="914400" rtl="0" eaLnBrk="1" fontAlgn="base" latinLnBrk="0" hangingPunct="1">
              <a:spcAft>
                <a:spcPct val="0"/>
              </a:spcAft>
              <a:buClr>
                <a:schemeClr val="accent2">
                  <a:lumMod val="50000"/>
                </a:schemeClr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lang="ru-RU" sz="2000" baseline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Эмоциональная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нагрузка взаимодействия и др.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Совместное творчество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712879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4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в парах / мини-группах / командах молча сделать общий объект: рисунок / коллаж / постройку и т.д.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2312876"/>
            <a:ext cx="7632848" cy="16201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Демонстрация невербальных средств общения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взаимопонимание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Распределение ролей, выявление лидеров и т.д.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Самопознание,</a:t>
            </a:r>
            <a:r>
              <a:rPr kumimoji="0" lang="ru-RU" sz="2200" b="0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анализ установок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661248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755576" y="4149080"/>
            <a:ext cx="7632848" cy="129614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Варианты реализации упражнения: 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индивидуальных объектов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размещение на общем фоне</a:t>
            </a:r>
          </a:p>
          <a:p>
            <a:pPr lvl="1" fontAlgn="base">
              <a:lnSpc>
                <a:spcPts val="24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Пример: рыбы в аквариуме, растения в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саду и т.д.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9"/>
            <a:ext cx="7024687" cy="576063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Раздвоение личности</a:t>
            </a:r>
            <a:endParaRPr lang="ru-RU" sz="2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340768"/>
            <a:ext cx="7560840" cy="2304256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1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Задание: ведение диалога, одну роль в котором выполняют двое, говоря по одному слову, связанному с речью второго человека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Пример: </a:t>
            </a:r>
          </a:p>
          <a:p>
            <a:pPr marL="296863" lvl="1" indent="0">
              <a:lnSpc>
                <a:spcPts val="2100"/>
              </a:lnSpc>
              <a:spcBef>
                <a:spcPts val="0"/>
              </a:spcBef>
              <a:buFont typeface="Times New Roman" pitchFamily="18" charset="0"/>
              <a:buChar char="―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А: «почему ты опоздал?»</a:t>
            </a:r>
          </a:p>
          <a:p>
            <a:pPr marL="296863" lvl="1" indent="0">
              <a:lnSpc>
                <a:spcPts val="2100"/>
              </a:lnSpc>
              <a:spcBef>
                <a:spcPts val="0"/>
              </a:spcBef>
              <a:buFont typeface="Times New Roman" pitchFamily="18" charset="0"/>
              <a:buChar char="―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Б: «Я..»</a:t>
            </a:r>
          </a:p>
          <a:p>
            <a:pPr marL="296863" lvl="1" indent="0">
              <a:lnSpc>
                <a:spcPts val="2100"/>
              </a:lnSpc>
              <a:spcBef>
                <a:spcPts val="0"/>
              </a:spcBef>
              <a:buFont typeface="Times New Roman" pitchFamily="18" charset="0"/>
              <a:buChar char="―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В: «..Был..»</a:t>
            </a:r>
          </a:p>
          <a:p>
            <a:pPr marL="296863" lvl="1" indent="0">
              <a:lnSpc>
                <a:spcPts val="2100"/>
              </a:lnSpc>
              <a:spcBef>
                <a:spcPts val="0"/>
              </a:spcBef>
              <a:buFont typeface="Times New Roman" pitchFamily="18" charset="0"/>
              <a:buChar char="―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Б: «..На даче..»</a:t>
            </a:r>
          </a:p>
          <a:p>
            <a:pPr marL="296863" lvl="1" indent="0">
              <a:lnSpc>
                <a:spcPts val="2100"/>
              </a:lnSpc>
              <a:spcBef>
                <a:spcPts val="0"/>
              </a:spcBef>
              <a:buFont typeface="Times New Roman" pitchFamily="18" charset="0"/>
              <a:buChar char="―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В: «..И поздно…»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827584" y="3789040"/>
            <a:ext cx="7560840" cy="1728192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Взаимопонимание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Коммуникации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Ролевое распределение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Творческое мышление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Образовательные задачи (тема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диалога)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827584" y="5661248"/>
            <a:ext cx="7560840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lnSpc>
                <a:spcPts val="21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</a:t>
            </a:r>
          </a:p>
        </p:txBody>
      </p:sp>
    </p:spTree>
  </p:cSld>
  <p:clrMapOvr>
    <a:masterClrMapping/>
  </p:clrMapOvr>
  <p:transition spd="slow">
    <p:whee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3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Ролевые игры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700808"/>
            <a:ext cx="7704856" cy="1584176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разыграть конфликтные ситуации: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произведений литературы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жизни и т.д.</a:t>
            </a:r>
          </a:p>
          <a:p>
            <a:pPr marL="0" lvl="1" indent="0"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Задание  можно проводить с ролевыми установками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573016"/>
            <a:ext cx="7704856" cy="165618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Отработка стратегий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поведения в конфликтах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Ролевое</a:t>
            </a: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становление, расширение ролевого потенциала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Актуализация знаний о конфликтах и эмоциях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17232"/>
            <a:ext cx="7704856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Box 4"/>
          <p:cNvSpPr txBox="1">
            <a:spLocks noChangeArrowheads="1"/>
          </p:cNvSpPr>
          <p:nvPr/>
        </p:nvSpPr>
        <p:spPr bwMode="auto">
          <a:xfrm>
            <a:off x="214313" y="809923"/>
            <a:ext cx="8786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«Дружный счет»</a:t>
            </a:r>
          </a:p>
        </p:txBody>
      </p:sp>
      <p:sp>
        <p:nvSpPr>
          <p:cNvPr id="119811" name="TextBox 5"/>
          <p:cNvSpPr txBox="1">
            <a:spLocks noChangeArrowheads="1"/>
          </p:cNvSpPr>
          <p:nvPr/>
        </p:nvSpPr>
        <p:spPr bwMode="auto">
          <a:xfrm>
            <a:off x="500063" y="1405806"/>
            <a:ext cx="8072437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Дети с закрытыми глазами должны досчитать </a:t>
            </a:r>
          </a:p>
          <a:p>
            <a:pPr algn="ctr"/>
            <a:r>
              <a:rPr lang="ru-RU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до 10, называя последовательно числа.</a:t>
            </a:r>
          </a:p>
          <a:p>
            <a:pPr algn="ctr"/>
            <a:r>
              <a:rPr lang="ru-RU" dirty="0" smtClean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этом сговариваться или называть по очереди нельзя</a:t>
            </a:r>
            <a:r>
              <a:rPr lang="ru-RU" sz="2000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Нужно </a:t>
            </a:r>
            <a:r>
              <a:rPr lang="ru-RU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постараться понять друг друга.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3266726"/>
            <a:ext cx="402548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Овальная выноска 7"/>
          <p:cNvSpPr/>
          <p:nvPr/>
        </p:nvSpPr>
        <p:spPr>
          <a:xfrm>
            <a:off x="6429375" y="3409578"/>
            <a:ext cx="1071563" cy="714375"/>
          </a:xfrm>
          <a:prstGeom prst="wedgeEllipseCallout">
            <a:avLst>
              <a:gd name="adj1" fmla="val -51863"/>
              <a:gd name="adj2" fmla="val 64162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1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1571625" y="3195266"/>
            <a:ext cx="1071563" cy="714375"/>
          </a:xfrm>
          <a:prstGeom prst="wedgeEllipseCallout">
            <a:avLst>
              <a:gd name="adj1" fmla="val 80015"/>
              <a:gd name="adj2" fmla="val 30915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2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6929438" y="4695453"/>
            <a:ext cx="1071562" cy="714375"/>
          </a:xfrm>
          <a:prstGeom prst="wedgeEllipseCallout">
            <a:avLst>
              <a:gd name="adj1" fmla="val -106165"/>
              <a:gd name="adj2" fmla="val 24266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2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1857375" y="4909766"/>
            <a:ext cx="1071563" cy="714375"/>
          </a:xfrm>
          <a:prstGeom prst="wedgeEllipseCallout">
            <a:avLst>
              <a:gd name="adj1" fmla="val 80015"/>
              <a:gd name="adj2" fmla="val 30915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3</a:t>
            </a:r>
          </a:p>
        </p:txBody>
      </p:sp>
      <p:sp>
        <p:nvSpPr>
          <p:cNvPr id="12" name="Овальная выноска 11"/>
          <p:cNvSpPr/>
          <p:nvPr/>
        </p:nvSpPr>
        <p:spPr>
          <a:xfrm>
            <a:off x="7143750" y="4766891"/>
            <a:ext cx="1071563" cy="714375"/>
          </a:xfrm>
          <a:prstGeom prst="wedgeEllipseCallout">
            <a:avLst>
              <a:gd name="adj1" fmla="val -101733"/>
              <a:gd name="adj2" fmla="val 35902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4</a:t>
            </a:r>
          </a:p>
        </p:txBody>
      </p:sp>
      <p:sp>
        <p:nvSpPr>
          <p:cNvPr id="13" name="Овальная выноска 12"/>
          <p:cNvSpPr/>
          <p:nvPr/>
        </p:nvSpPr>
        <p:spPr>
          <a:xfrm>
            <a:off x="1285875" y="3838203"/>
            <a:ext cx="1071563" cy="714375"/>
          </a:xfrm>
          <a:prstGeom prst="wedgeEllipseCallout">
            <a:avLst>
              <a:gd name="adj1" fmla="val 80015"/>
              <a:gd name="adj2" fmla="val 30915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5</a:t>
            </a:r>
          </a:p>
        </p:txBody>
      </p:sp>
      <p:sp>
        <p:nvSpPr>
          <p:cNvPr id="14" name="Овальная выноска 13"/>
          <p:cNvSpPr/>
          <p:nvPr/>
        </p:nvSpPr>
        <p:spPr>
          <a:xfrm>
            <a:off x="2857500" y="2923803"/>
            <a:ext cx="1071563" cy="714375"/>
          </a:xfrm>
          <a:prstGeom prst="wedgeEllipseCallout">
            <a:avLst>
              <a:gd name="adj1" fmla="val 80015"/>
              <a:gd name="adj2" fmla="val 30915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5</a:t>
            </a:r>
          </a:p>
        </p:txBody>
      </p:sp>
      <p:sp>
        <p:nvSpPr>
          <p:cNvPr id="15" name="Овальная выноска 14"/>
          <p:cNvSpPr/>
          <p:nvPr/>
        </p:nvSpPr>
        <p:spPr>
          <a:xfrm>
            <a:off x="5572125" y="2780928"/>
            <a:ext cx="1071563" cy="714375"/>
          </a:xfrm>
          <a:prstGeom prst="wedgeEllipseCallout">
            <a:avLst>
              <a:gd name="adj1" fmla="val -51863"/>
              <a:gd name="adj2" fmla="val 64162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1</a:t>
            </a:r>
          </a:p>
        </p:txBody>
      </p:sp>
      <p:sp>
        <p:nvSpPr>
          <p:cNvPr id="16" name="Овальная выноска 15"/>
          <p:cNvSpPr/>
          <p:nvPr/>
        </p:nvSpPr>
        <p:spPr>
          <a:xfrm>
            <a:off x="3643313" y="4409703"/>
            <a:ext cx="1071562" cy="714375"/>
          </a:xfrm>
          <a:prstGeom prst="wedgeEllipseCallout">
            <a:avLst>
              <a:gd name="adj1" fmla="val 47877"/>
              <a:gd name="adj2" fmla="val 52526"/>
            </a:avLst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600" dirty="0">
                <a:solidFill>
                  <a:srgbClr val="452E17"/>
                </a:solidFill>
              </a:rPr>
              <a:t>2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Трактовки 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68760"/>
            <a:ext cx="7776864" cy="2592288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Задание: проанализировать описанную ситуацию и выразить отношения и трактовки с различных позиций: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различных участников ситуации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случайного наблюдателя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репортера определенного жанра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конкретного литературного героя и т.д.</a:t>
            </a:r>
          </a:p>
          <a:p>
            <a:pPr marL="0" lvl="1" indent="0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Варианты текстов: по тематике урока, актуальные вопросы и т.д.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4077072"/>
            <a:ext cx="7776864" cy="129614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дивергентного мышления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Демонстрация разных точек зрения и относительности ситуации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Сплочение, взаимопонимание, эффективные коммуникации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83568" y="5589240"/>
            <a:ext cx="7776864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463302"/>
            <a:ext cx="7096633" cy="7200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Выполнить задание по образцу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519" t="10547" r="15705" b="13627"/>
          <a:stretch/>
        </p:blipFill>
        <p:spPr bwMode="auto">
          <a:xfrm>
            <a:off x="4788024" y="1111374"/>
            <a:ext cx="3456384" cy="44058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4"/>
          <p:cNvPicPr>
            <a:picLocks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775" t="15108" r="31891" b="7641"/>
          <a:stretch/>
        </p:blipFill>
        <p:spPr bwMode="auto">
          <a:xfrm>
            <a:off x="971601" y="1111374"/>
            <a:ext cx="3286640" cy="44058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71600" y="5733256"/>
            <a:ext cx="7096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Саморегуляция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усидчивость, терпение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71854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s425119.vk.me/v425119579/29ba/3MYkDAYfB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2736"/>
            <a:ext cx="5184576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5"/>
            <a:ext cx="7024687" cy="576063"/>
          </a:xfrm>
        </p:spPr>
        <p:txBody>
          <a:bodyPr/>
          <a:lstStyle/>
          <a:p>
            <a:pPr algn="ctr">
              <a:lnSpc>
                <a:spcPts val="22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9695" y="1556792"/>
            <a:ext cx="7920880" cy="2160240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Задание: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Составить описание (портрет) Друга (можно изобразить):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Какой он? Чем занимается? На каких героев похож? Где бывает?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Предложить  максимальное количество (можно как интеллект-карту):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Мест, где можно встретить Друга</a:t>
            </a:r>
          </a:p>
          <a:p>
            <a:pPr marL="296863" lvl="1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Фраз, чтобы начать диалог и т.д.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Разыграть сценки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11560" y="4005064"/>
            <a:ext cx="7920880" cy="1224136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Повышение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уверенности в себе, активизация общения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000" baseline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Смещение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фокуса с проблемы и намерения на варианты решения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Разработка и отработка сценариев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611560" y="5445224"/>
            <a:ext cx="7920880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lnSpc>
                <a:spcPts val="22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620688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Генератор праздников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12776"/>
            <a:ext cx="7632848" cy="1872208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Разработка и проведение тематических праздников: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День Ботаника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День Радости</a:t>
            </a:r>
          </a:p>
          <a:p>
            <a:pPr marL="296863" lvl="1" indent="0">
              <a:buFont typeface="Wingdings" pitchFamily="2" charset="2"/>
              <a:buChar char="§"/>
            </a:pP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День Постановки целей и т.д.</a:t>
            </a:r>
            <a:endParaRPr lang="ru-RU" sz="2400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717032"/>
            <a:ext cx="7632848" cy="129614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творческого мышления (разработка)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Психологическое состояние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89240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3"/>
          <p:cNvSpPr txBox="1">
            <a:spLocks noChangeArrowheads="1"/>
          </p:cNvSpPr>
          <p:nvPr/>
        </p:nvSpPr>
        <p:spPr bwMode="auto">
          <a:xfrm>
            <a:off x="2489200" y="706438"/>
            <a:ext cx="5715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«Строим необычный город»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99" t="33209" r="31374" b="12686"/>
          <a:stretch>
            <a:fillRect/>
          </a:stretch>
        </p:blipFill>
        <p:spPr bwMode="auto">
          <a:xfrm>
            <a:off x="285720" y="1556792"/>
            <a:ext cx="1857388" cy="138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7" t="38806" r="27649" b="14552"/>
          <a:stretch>
            <a:fillRect/>
          </a:stretch>
        </p:blipFill>
        <p:spPr bwMode="auto">
          <a:xfrm>
            <a:off x="285720" y="3143248"/>
            <a:ext cx="1875782" cy="126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286000" y="4357688"/>
            <a:ext cx="6643688" cy="2216150"/>
            <a:chOff x="2357422" y="4357694"/>
            <a:chExt cx="6572296" cy="2215991"/>
          </a:xfrm>
        </p:grpSpPr>
        <p:sp>
          <p:nvSpPr>
            <p:cNvPr id="6" name="TextBox 5"/>
            <p:cNvSpPr txBox="1"/>
            <p:nvPr/>
          </p:nvSpPr>
          <p:spPr>
            <a:xfrm>
              <a:off x="2357422" y="4357694"/>
              <a:ext cx="6572296" cy="22159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Предполагаемые критерии оценки работ: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максимальное использование ресурсов,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нестандартность,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командная работа,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описание города,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и др. </a:t>
              </a:r>
            </a:p>
            <a:p>
              <a:pPr algn="ctr">
                <a:defRPr/>
              </a:pPr>
              <a:endParaRPr lang="ru-RU" sz="1200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Критерии согласовываются заранее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05" t="54105" r="52152"/>
            <a:stretch>
              <a:fillRect/>
            </a:stretch>
          </p:blipFill>
          <p:spPr bwMode="auto">
            <a:xfrm>
              <a:off x="7572396" y="5143512"/>
              <a:ext cx="1285884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3" name="Группа 16"/>
          <p:cNvGrpSpPr>
            <a:grpSpLocks/>
          </p:cNvGrpSpPr>
          <p:nvPr/>
        </p:nvGrpSpPr>
        <p:grpSpPr bwMode="auto">
          <a:xfrm>
            <a:off x="2286000" y="1620838"/>
            <a:ext cx="6643688" cy="2379662"/>
            <a:chOff x="2357422" y="1620742"/>
            <a:chExt cx="6572296" cy="2379762"/>
          </a:xfrm>
        </p:grpSpPr>
        <p:sp>
          <p:nvSpPr>
            <p:cNvPr id="5" name="TextBox 4"/>
            <p:cNvSpPr txBox="1"/>
            <p:nvPr/>
          </p:nvSpPr>
          <p:spPr>
            <a:xfrm>
              <a:off x="2357422" y="1620742"/>
              <a:ext cx="6572296" cy="23797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Класс делится на команды.</a:t>
              </a:r>
            </a:p>
            <a:p>
              <a:pPr algn="ctr"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Необходимо из предложенных ресурсов построить город.</a:t>
              </a:r>
            </a:p>
            <a:p>
              <a:pPr algn="ctr">
                <a:defRPr/>
              </a:pPr>
              <a:endParaRPr lang="ru-RU" dirty="0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Ресурсы: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одноразовая посуда,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 воздушные шарики,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 различная бумага, картон</a:t>
              </a:r>
            </a:p>
            <a:p>
              <a:pPr algn="ctr">
                <a:buFontTx/>
                <a:buChar char="-"/>
                <a:defRPr/>
              </a:pPr>
              <a:r>
                <a:rPr lang="ru-RU" dirty="0">
                  <a:solidFill>
                    <a:srgbClr val="452E17"/>
                  </a:solidFill>
                  <a:latin typeface="Times New Roman" pitchFamily="18" charset="0"/>
                  <a:cs typeface="Times New Roman" pitchFamily="18" charset="0"/>
                </a:rPr>
                <a:t>канцелярия и  т.д.</a:t>
              </a:r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email">
              <a:lum bright="11000" contras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80" b="28615"/>
            <a:stretch>
              <a:fillRect/>
            </a:stretch>
          </p:blipFill>
          <p:spPr bwMode="auto">
            <a:xfrm flipH="1">
              <a:off x="7566195" y="2357430"/>
              <a:ext cx="1292085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10" t="70896" r="29221"/>
          <a:stretch>
            <a:fillRect/>
          </a:stretch>
        </p:blipFill>
        <p:spPr bwMode="auto">
          <a:xfrm>
            <a:off x="285720" y="268628"/>
            <a:ext cx="185738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3" b="18750"/>
          <a:stretch>
            <a:fillRect/>
          </a:stretch>
        </p:blipFill>
        <p:spPr bwMode="auto">
          <a:xfrm>
            <a:off x="285720" y="4643446"/>
            <a:ext cx="1857387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3"/>
          <p:cNvSpPr txBox="1">
            <a:spLocks noChangeArrowheads="1"/>
          </p:cNvSpPr>
          <p:nvPr/>
        </p:nvSpPr>
        <p:spPr bwMode="auto">
          <a:xfrm>
            <a:off x="1857375" y="528638"/>
            <a:ext cx="542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«Без ножниц»</a:t>
            </a:r>
          </a:p>
        </p:txBody>
      </p:sp>
      <p:sp>
        <p:nvSpPr>
          <p:cNvPr id="117763" name="TextBox 4"/>
          <p:cNvSpPr txBox="1">
            <a:spLocks noChangeArrowheads="1"/>
          </p:cNvSpPr>
          <p:nvPr/>
        </p:nvSpPr>
        <p:spPr bwMode="auto">
          <a:xfrm>
            <a:off x="0" y="9112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Рассматриваются свойства бумаги. </a:t>
            </a:r>
          </a:p>
          <a:p>
            <a:pPr algn="ctr"/>
            <a:r>
              <a:rPr lang="ru-RU">
                <a:solidFill>
                  <a:srgbClr val="452E17"/>
                </a:solidFill>
                <a:latin typeface="Times New Roman" pitchFamily="18" charset="0"/>
                <a:cs typeface="Times New Roman" pitchFamily="18" charset="0"/>
              </a:rPr>
              <a:t>Затем без ножниц ученики мастерят поделки</a:t>
            </a:r>
          </a:p>
        </p:txBody>
      </p: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142875" y="1558925"/>
            <a:ext cx="8858250" cy="5156200"/>
            <a:chOff x="142876" y="1559706"/>
            <a:chExt cx="8858280" cy="515544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733" t="12272" b="32702"/>
            <a:stretch>
              <a:fillRect/>
            </a:stretch>
          </p:blipFill>
          <p:spPr bwMode="auto">
            <a:xfrm flipH="1">
              <a:off x="5245264" y="1559706"/>
              <a:ext cx="132700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86" t="28080" r="2978" b="26513"/>
            <a:stretch>
              <a:fillRect/>
            </a:stretch>
          </p:blipFill>
          <p:spPr bwMode="auto">
            <a:xfrm>
              <a:off x="1928794" y="1559706"/>
              <a:ext cx="1500198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37583" t="18454" r="35099" b="10224"/>
            <a:stretch>
              <a:fillRect/>
            </a:stretch>
          </p:blipFill>
          <p:spPr bwMode="auto">
            <a:xfrm>
              <a:off x="178595" y="1559706"/>
              <a:ext cx="1607355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64" t="23433" r="5188" b="11158"/>
            <a:stretch>
              <a:fillRect/>
            </a:stretch>
          </p:blipFill>
          <p:spPr bwMode="auto">
            <a:xfrm flipH="1">
              <a:off x="6786610" y="1559706"/>
              <a:ext cx="2214546" cy="2643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98" r="37040" b="20149"/>
            <a:stretch>
              <a:fillRect/>
            </a:stretch>
          </p:blipFill>
          <p:spPr bwMode="auto">
            <a:xfrm>
              <a:off x="3500430" y="1559706"/>
              <a:ext cx="1643074" cy="1269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794" y="2917028"/>
              <a:ext cx="2857520" cy="1814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87" r="29811" b="37474"/>
            <a:stretch>
              <a:fillRect/>
            </a:stretch>
          </p:blipFill>
          <p:spPr bwMode="auto">
            <a:xfrm>
              <a:off x="4857752" y="2917028"/>
              <a:ext cx="1714512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76" t="13092" r="24751" b="741"/>
            <a:stretch>
              <a:fillRect/>
            </a:stretch>
          </p:blipFill>
          <p:spPr bwMode="auto">
            <a:xfrm>
              <a:off x="1928794" y="4828145"/>
              <a:ext cx="1571636" cy="1875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61" t="46869" r="18903" b="24225"/>
            <a:stretch>
              <a:fillRect/>
            </a:stretch>
          </p:blipFill>
          <p:spPr bwMode="auto">
            <a:xfrm>
              <a:off x="142876" y="4417226"/>
              <a:ext cx="1643042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22" t="16334" r="32172" b="26086"/>
            <a:stretch>
              <a:fillRect/>
            </a:stretch>
          </p:blipFill>
          <p:spPr bwMode="auto">
            <a:xfrm>
              <a:off x="3571868" y="4845855"/>
              <a:ext cx="3000396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8079"/>
            <a:stretch>
              <a:fillRect/>
            </a:stretch>
          </p:blipFill>
          <p:spPr bwMode="auto">
            <a:xfrm>
              <a:off x="6786610" y="4316052"/>
              <a:ext cx="2214546" cy="2399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31" t="11836" r="47517" b="46681"/>
            <a:stretch>
              <a:fillRect/>
            </a:stretch>
          </p:blipFill>
          <p:spPr bwMode="auto">
            <a:xfrm>
              <a:off x="142876" y="5345920"/>
              <a:ext cx="1643074" cy="1369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5" descr="D:\карт\вставить\арт\y_3cbb53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30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карт\одумать дорожный знак\x_9bd51a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251" y="692696"/>
            <a:ext cx="4437856" cy="152551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2532" name="Picture 4" descr="D:\карт\одумать дорожный знак\x_ec7bce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611" y="2220477"/>
            <a:ext cx="4457667" cy="1357112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2530" name="Picture 2" descr="D:\карт\одумать дорожный знак\x_5a17ac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611" y="5244813"/>
            <a:ext cx="4320480" cy="1208523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</p:pic>
      <p:pic>
        <p:nvPicPr>
          <p:cNvPr id="22533" name="Picture 5" descr="D:\карт\одумать дорожный знак\Дим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6" y="3750924"/>
            <a:ext cx="4457669" cy="127786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</p:pic>
      <p:pic>
        <p:nvPicPr>
          <p:cNvPr id="6" name="Picture 6" descr="D:\карт\вставить\y_a10027f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94" t="21769" r="33138" b="13432"/>
          <a:stretch>
            <a:fillRect/>
          </a:stretch>
        </p:blipFill>
        <p:spPr bwMode="auto">
          <a:xfrm>
            <a:off x="5724128" y="764704"/>
            <a:ext cx="2232248" cy="2808312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ash"/>
            <a:miter lim="800000"/>
            <a:headEnd/>
            <a:tailEnd/>
          </a:ln>
        </p:spPr>
      </p:pic>
      <p:pic>
        <p:nvPicPr>
          <p:cNvPr id="7" name="Picture 6" descr="D:\карт\вставить\y_a10027f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16" t="29540" b="3675"/>
          <a:stretch>
            <a:fillRect/>
          </a:stretch>
        </p:blipFill>
        <p:spPr bwMode="auto">
          <a:xfrm>
            <a:off x="5749798" y="3717032"/>
            <a:ext cx="2242581" cy="2736304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ash"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-26988"/>
            <a:ext cx="3671888" cy="7080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Segoe Script" pitchFamily="34" charset="0"/>
                <a:cs typeface="Arial" charset="0"/>
              </a:rPr>
              <a:t>Обыграть </a:t>
            </a:r>
            <a:b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Segoe Script" pitchFamily="34" charset="0"/>
                <a:cs typeface="Arial" charset="0"/>
              </a:rPr>
            </a:b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Segoe Script" pitchFamily="34" charset="0"/>
                <a:cs typeface="Arial" charset="0"/>
              </a:rPr>
              <a:t>дорожные знаки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790" y="2276872"/>
            <a:ext cx="788665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счет «РАЗ» ученики поднимают головы и глазами ищут себе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пару,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счет «ТРИ» одновременно показать друг на друга руками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790" y="3134122"/>
            <a:ext cx="7886650" cy="708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Задача: МОЛЧА построиться определенной геометрической фигурой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(или по заданию) и начать передвигаться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790" y="3991372"/>
            <a:ext cx="788665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сидят с закрытыми глазами. </a:t>
            </a:r>
          </a:p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Передают чувства по очереди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методом испорченного телефона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790" y="4848622"/>
            <a:ext cx="788665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Передача предмета</a:t>
            </a:r>
          </a:p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кругу передают воображаемый предмет.</a:t>
            </a:r>
          </a:p>
          <a:p>
            <a:pPr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Каждый должен что-то с ним сделать</a:t>
            </a:r>
          </a:p>
        </p:txBody>
      </p:sp>
      <p:sp>
        <p:nvSpPr>
          <p:cNvPr id="113670" name="TextBox 5"/>
          <p:cNvSpPr txBox="1">
            <a:spLocks noChangeArrowheads="1"/>
          </p:cNvSpPr>
          <p:nvPr/>
        </p:nvSpPr>
        <p:spPr bwMode="auto">
          <a:xfrm>
            <a:off x="1535113" y="1064667"/>
            <a:ext cx="60737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Упражнения на сплочение</a:t>
            </a:r>
          </a:p>
        </p:txBody>
      </p:sp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540"/>
          <a:stretch>
            <a:fillRect/>
          </a:stretch>
        </p:blipFill>
        <p:spPr bwMode="auto">
          <a:xfrm>
            <a:off x="7020272" y="5013176"/>
            <a:ext cx="1099360" cy="14009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Эмоциональный потенциал 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Алекситимия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988840"/>
            <a:ext cx="7704856" cy="3265140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Тренировка идентификации и выражении эмоций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Эмоциональная блокада родителей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Неразвитость эмоциональной сферы у членов семьи (неумение понять и выразить эмоции)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Равнодушие 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Копирование поведения взрослых (отсутствие примера, не приняли во внимание его интересы, не отреагировали и т.д.)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Излишняя строгость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 нарисовать ракету по образцу</a:t>
            </a:r>
            <a:br>
              <a:rPr lang="ru-RU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(или по памяти)</a:t>
            </a:r>
            <a:endParaRPr lang="ru-RU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5449" t="14823" r="25480" b="5645"/>
          <a:stretch/>
        </p:blipFill>
        <p:spPr bwMode="auto">
          <a:xfrm rot="5400000">
            <a:off x="2889803" y="286661"/>
            <a:ext cx="3379838" cy="66401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71600" y="5733256"/>
            <a:ext cx="70966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Саморегуляция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усидчивость, терпение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81929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024687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Характеристики возраста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964060"/>
            <a:ext cx="7776864" cy="1032892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Младший возраст: неспособность передать словами свои переживания. На прямые вопросы дети затрудняются дать ответы</a:t>
            </a:r>
          </a:p>
          <a:p>
            <a:pPr marL="0" indent="0">
              <a:buFont typeface="Wingdings" pitchFamily="2" charset="2"/>
              <a:buChar char="q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83568" y="3140968"/>
            <a:ext cx="7776864" cy="3096344"/>
          </a:xfrm>
          <a:prstGeom prst="rect">
            <a:avLst/>
          </a:prstGeom>
          <a:noFill/>
          <a:ln w="9525">
            <a:solidFill>
              <a:schemeClr val="tx2">
                <a:lumMod val="90000"/>
                <a:lumOff val="1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Игра позволяет: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ощутить безопасную дистанцию, необходимую для словесного описания своих переживаний.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Является средством коммуникации и инструментом самовыражения.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Снять психологические защиты и в условном контексте делает возможным словесное описание переживаний.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Позволяет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вербализовать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свои мысли и чувства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Тренинг эмоционального потенциала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549275"/>
            <a:ext cx="8153400" cy="9906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Эмоциональный потенциал линий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988840"/>
            <a:ext cx="7632848" cy="3672408"/>
          </a:xfr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Задание: изобразить (остальным – угадать) следующие виды линий: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Радостную,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Кокетливую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Нежную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Неуверенную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Твердую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Наглую</a:t>
            </a:r>
          </a:p>
          <a:p>
            <a:pPr marL="640080" lvl="1" indent="-274320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Равнодушную </a:t>
            </a:r>
          </a:p>
        </p:txBody>
      </p:sp>
    </p:spTree>
  </p:cSld>
  <p:clrMapOvr>
    <a:masterClrMapping/>
  </p:clrMapOvr>
  <p:transition spd="slow">
    <p:whee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700808"/>
            <a:ext cx="4805363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Эмоциональный термометр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3923928" y="3284984"/>
            <a:ext cx="4608513" cy="2109316"/>
          </a:xfrm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Рассказать о настроении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Отметить СВОЁ настроение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Использовать в конце и в начале дня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Диагностика состояния, доверительные отношения, игра.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21" t="20016" r="32083" b="12502"/>
          <a:stretch>
            <a:fillRect/>
          </a:stretch>
        </p:blipFill>
        <p:spPr bwMode="auto">
          <a:xfrm>
            <a:off x="900113" y="549275"/>
            <a:ext cx="2754312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10628" r="6857"/>
          <a:stretch/>
        </p:blipFill>
        <p:spPr bwMode="auto">
          <a:xfrm>
            <a:off x="992256" y="549275"/>
            <a:ext cx="1484459" cy="1502747"/>
          </a:xfrm>
          <a:prstGeom prst="ellipse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942397" y="4420989"/>
            <a:ext cx="1584176" cy="1584176"/>
          </a:xfrm>
          <a:prstGeom prst="ellipse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40681179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755576" y="1916832"/>
            <a:ext cx="3384376" cy="309634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Нахмуриться,  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осенняя  туча;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рассерженный  человек;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злая  волшебница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355976" y="1916832"/>
            <a:ext cx="4038600" cy="309634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Улыбнуться,  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 на солнце;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  солнце;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 Буратино;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 хитрая  лиса;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 радостный  ребенок;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 будто  ты   увидел  чудо….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" b="98639" l="1297" r="99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573015"/>
            <a:ext cx="21530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687" cy="1143000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«Эмоции в аналогиях» 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/>
          </p:cNvSpPr>
          <p:nvPr>
            <p:ph type="body" sz="half" idx="4294967295"/>
          </p:nvPr>
        </p:nvSpPr>
        <p:spPr>
          <a:xfrm>
            <a:off x="611560" y="1628378"/>
            <a:ext cx="3956943" cy="41768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Позлись,  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ребенок,   у  которого отняли  мороженое;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два  барана  на  мосту;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 человек,   которого  ударили.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Испугайся,  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ребенок,  потерявшийся  в лесу;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заяц,  увидевший  волка;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котенок,  на которого лает собака;</a:t>
            </a:r>
          </a:p>
          <a:p>
            <a:pPr marL="0" indent="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712519" y="1628080"/>
            <a:ext cx="3816424" cy="417713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Устань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папа после работы;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человек, поднявший тяжелый груз;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муравей, притащивший большую ягоду.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Отдохните как: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Турист, снявший тяжелый рюкзак;</a:t>
            </a:r>
          </a:p>
          <a:p>
            <a:pPr marL="0" inden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Ребенок, который много потрудился, но помог маме;</a:t>
            </a:r>
          </a:p>
          <a:p>
            <a:pPr marL="0" indent="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83" b="89443" l="32619" r="72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3347864" cy="271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687" cy="1143000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«Эмоции в аналогиях» 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714625" y="1138883"/>
            <a:ext cx="36718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мимикой, жестами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звуками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изобразить: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338513" y="4292600"/>
            <a:ext cx="2447925" cy="2232025"/>
            <a:chOff x="2472" y="2704"/>
            <a:chExt cx="1542" cy="1406"/>
          </a:xfrm>
        </p:grpSpPr>
        <p:sp>
          <p:nvSpPr>
            <p:cNvPr id="88090" name="Rectangle 12"/>
            <p:cNvSpPr>
              <a:spLocks noChangeArrowheads="1"/>
            </p:cNvSpPr>
            <p:nvPr/>
          </p:nvSpPr>
          <p:spPr bwMode="auto">
            <a:xfrm>
              <a:off x="2472" y="2704"/>
              <a:ext cx="1542" cy="14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517" y="2931"/>
              <a:ext cx="1406" cy="1130"/>
              <a:chOff x="2517" y="2931"/>
              <a:chExt cx="1406" cy="1130"/>
            </a:xfrm>
          </p:grpSpPr>
          <p:pic>
            <p:nvPicPr>
              <p:cNvPr id="144389" name="Picture 5" descr="ani-baldeagle_searching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49" y="3160"/>
                <a:ext cx="896" cy="896"/>
              </a:xfrm>
              <a:prstGeom prst="ellipse">
                <a:avLst/>
              </a:prstGeom>
              <a:noFill/>
            </p:spPr>
          </p:pic>
          <p:sp>
            <p:nvSpPr>
              <p:cNvPr id="89119" name="Rectangle 3"/>
              <p:cNvSpPr>
                <a:spLocks noChangeArrowheads="1"/>
              </p:cNvSpPr>
              <p:nvPr/>
            </p:nvSpPr>
            <p:spPr bwMode="auto">
              <a:xfrm>
                <a:off x="2517" y="2931"/>
                <a:ext cx="140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Хмурого орла</a:t>
                </a:r>
              </a:p>
            </p:txBody>
          </p:sp>
        </p:grp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79388" y="1773238"/>
            <a:ext cx="2592387" cy="2376487"/>
            <a:chOff x="113" y="1117"/>
            <a:chExt cx="1633" cy="1497"/>
          </a:xfrm>
        </p:grpSpPr>
        <p:sp>
          <p:nvSpPr>
            <p:cNvPr id="88086" name="Rectangle 13"/>
            <p:cNvSpPr>
              <a:spLocks noChangeArrowheads="1"/>
            </p:cNvSpPr>
            <p:nvPr/>
          </p:nvSpPr>
          <p:spPr bwMode="auto">
            <a:xfrm>
              <a:off x="204" y="1117"/>
              <a:ext cx="1542" cy="137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13" y="1162"/>
              <a:ext cx="1613" cy="1452"/>
              <a:chOff x="113" y="3067"/>
              <a:chExt cx="1613" cy="998"/>
            </a:xfrm>
          </p:grpSpPr>
          <p:pic>
            <p:nvPicPr>
              <p:cNvPr id="89114" name="Picture 3" descr="ani-penguin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3" y="3067"/>
                <a:ext cx="817" cy="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115" name="Rectangle 5"/>
              <p:cNvSpPr>
                <a:spLocks noChangeArrowheads="1"/>
              </p:cNvSpPr>
              <p:nvPr/>
            </p:nvSpPr>
            <p:spPr bwMode="auto">
              <a:xfrm>
                <a:off x="748" y="3158"/>
                <a:ext cx="97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грустного </a:t>
                </a:r>
              </a:p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пингвина </a:t>
                </a:r>
              </a:p>
            </p:txBody>
          </p:sp>
        </p:grp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23850" y="4292600"/>
            <a:ext cx="2447925" cy="2232025"/>
            <a:chOff x="204" y="2704"/>
            <a:chExt cx="1542" cy="1406"/>
          </a:xfrm>
        </p:grpSpPr>
        <p:sp>
          <p:nvSpPr>
            <p:cNvPr id="88084" name="Rectangle 14"/>
            <p:cNvSpPr>
              <a:spLocks noChangeArrowheads="1"/>
            </p:cNvSpPr>
            <p:nvPr/>
          </p:nvSpPr>
          <p:spPr bwMode="auto">
            <a:xfrm>
              <a:off x="204" y="2704"/>
              <a:ext cx="1542" cy="14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4394" name="Picture 10" descr="anim110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" y="3206"/>
              <a:ext cx="726" cy="678"/>
            </a:xfrm>
            <a:prstGeom prst="ellipse">
              <a:avLst/>
            </a:prstGeom>
            <a:noFill/>
          </p:spPr>
        </p:pic>
        <p:pic>
          <p:nvPicPr>
            <p:cNvPr id="144391" name="Picture 7" descr="110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0" y="3435"/>
              <a:ext cx="717" cy="619"/>
            </a:xfrm>
            <a:prstGeom prst="ellipse">
              <a:avLst/>
            </a:prstGeom>
            <a:noFill/>
          </p:spPr>
        </p:pic>
        <p:sp>
          <p:nvSpPr>
            <p:cNvPr id="89111" name="Rectangle 6"/>
            <p:cNvSpPr>
              <a:spLocks noChangeArrowheads="1"/>
            </p:cNvSpPr>
            <p:nvPr/>
          </p:nvSpPr>
          <p:spPr bwMode="auto">
            <a:xfrm>
              <a:off x="204" y="2750"/>
              <a:ext cx="14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FF99FF"/>
                </a:buClr>
                <a:buFont typeface="Wingdings" pitchFamily="2" charset="2"/>
                <a:buNone/>
              </a:pP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встревоженного </a:t>
              </a:r>
            </a:p>
            <a:p>
              <a:pPr>
                <a:buClr>
                  <a:srgbClr val="FF99FF"/>
                </a:buClr>
                <a:buFont typeface="Wingdings" pitchFamily="2" charset="2"/>
                <a:buNone/>
              </a:pP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кота 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338888" y="4292600"/>
            <a:ext cx="2447925" cy="2232025"/>
            <a:chOff x="3833" y="2750"/>
            <a:chExt cx="1542" cy="1406"/>
          </a:xfrm>
        </p:grpSpPr>
        <p:sp>
          <p:nvSpPr>
            <p:cNvPr id="88078" name="Rectangle 18"/>
            <p:cNvSpPr>
              <a:spLocks noChangeArrowheads="1"/>
            </p:cNvSpPr>
            <p:nvPr/>
          </p:nvSpPr>
          <p:spPr bwMode="auto">
            <a:xfrm>
              <a:off x="3833" y="2750"/>
              <a:ext cx="1542" cy="14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9104" name="Picture 12" descr="ani-rabbit_jump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9" y="3113"/>
              <a:ext cx="702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833" y="2750"/>
              <a:ext cx="1414" cy="1314"/>
              <a:chOff x="1429" y="2478"/>
              <a:chExt cx="1414" cy="1314"/>
            </a:xfrm>
          </p:grpSpPr>
          <p:pic>
            <p:nvPicPr>
              <p:cNvPr id="89106" name="Picture 6" descr="262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37" y="2931"/>
                <a:ext cx="459" cy="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107" name="Rectangle 4"/>
              <p:cNvSpPr>
                <a:spLocks noChangeArrowheads="1"/>
              </p:cNvSpPr>
              <p:nvPr/>
            </p:nvSpPr>
            <p:spPr bwMode="auto">
              <a:xfrm>
                <a:off x="1429" y="2478"/>
                <a:ext cx="141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восторженного </a:t>
                </a:r>
              </a:p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кролика </a:t>
                </a:r>
              </a:p>
            </p:txBody>
          </p:sp>
        </p:grp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6338888" y="1643063"/>
            <a:ext cx="2447925" cy="2305050"/>
            <a:chOff x="3696" y="436"/>
            <a:chExt cx="1542" cy="1452"/>
          </a:xfrm>
        </p:grpSpPr>
        <p:sp>
          <p:nvSpPr>
            <p:cNvPr id="88073" name="Rectangle 19"/>
            <p:cNvSpPr>
              <a:spLocks noChangeArrowheads="1"/>
            </p:cNvSpPr>
            <p:nvPr/>
          </p:nvSpPr>
          <p:spPr bwMode="auto">
            <a:xfrm>
              <a:off x="3696" y="482"/>
              <a:ext cx="1542" cy="140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781" y="436"/>
              <a:ext cx="1365" cy="1411"/>
              <a:chOff x="3781" y="436"/>
              <a:chExt cx="1365" cy="1411"/>
            </a:xfrm>
          </p:grpSpPr>
          <p:pic>
            <p:nvPicPr>
              <p:cNvPr id="144388" name="Picture 4" descr="235"/>
              <p:cNvPicPr>
                <a:picLocks noChangeAspect="1" noChangeArrowheads="1" noCrop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23" y="935"/>
                <a:ext cx="1068" cy="912"/>
              </a:xfrm>
              <a:prstGeom prst="ellipse">
                <a:avLst/>
              </a:prstGeom>
              <a:noFill/>
            </p:spPr>
          </p:pic>
          <p:sp>
            <p:nvSpPr>
              <p:cNvPr id="89102" name="Rectangle 2"/>
              <p:cNvSpPr>
                <a:spLocks noChangeArrowheads="1"/>
              </p:cNvSpPr>
              <p:nvPr/>
            </p:nvSpPr>
            <p:spPr bwMode="auto">
              <a:xfrm>
                <a:off x="3781" y="436"/>
                <a:ext cx="136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расстроенного </a:t>
                </a:r>
              </a:p>
              <a:p>
                <a:pPr>
                  <a:buClr>
                    <a:srgbClr val="FF99FF"/>
                  </a:buClr>
                  <a:buFont typeface="Wingdings" pitchFamily="2" charset="2"/>
                  <a:buNone/>
                </a:pPr>
                <a:r>
                  <a:rPr lang="ru-RU" sz="2400">
                    <a:latin typeface="Times New Roman" pitchFamily="18" charset="0"/>
                    <a:cs typeface="Times New Roman" pitchFamily="18" charset="0"/>
                  </a:rPr>
                  <a:t>поросенка.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2483768" y="1061591"/>
            <a:ext cx="3311525" cy="855241"/>
          </a:xfrm>
          <a:extLst/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ЭМОЦИИ</a:t>
            </a:r>
          </a:p>
        </p:txBody>
      </p:sp>
      <p:sp>
        <p:nvSpPr>
          <p:cNvPr id="9220" name="Содержимое 2"/>
          <p:cNvSpPr>
            <a:spLocks noGrp="1"/>
          </p:cNvSpPr>
          <p:nvPr>
            <p:ph idx="1"/>
          </p:nvPr>
        </p:nvSpPr>
        <p:spPr>
          <a:xfrm>
            <a:off x="1043213" y="2348880"/>
            <a:ext cx="6553123" cy="1512168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Задание: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один ребенок получает задание</a:t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(так, чтобы остальные ученики не слышали)</a:t>
            </a:r>
            <a:b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изобразить какую-либо эмоцию без слов.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 остальные угадывают.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29815"/>
            <a:ext cx="3128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«ИЗОБРАЗИ БЕЗ СЛОВ»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 txBox="1">
            <a:spLocks/>
          </p:cNvSpPr>
          <p:nvPr/>
        </p:nvSpPr>
        <p:spPr bwMode="auto">
          <a:xfrm>
            <a:off x="468313" y="773559"/>
            <a:ext cx="7416055" cy="855241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СДЕЛАЙ </a:t>
            </a:r>
            <a:r>
              <a:rPr lang="ru-RU" sz="2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КАК…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755576" y="1844824"/>
            <a:ext cx="7776864" cy="2664296"/>
          </a:xfrm>
          <a:ln>
            <a:solidFill>
              <a:schemeClr val="accent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дети по очереди получают задание: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сделать какое-то действие так,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как какой-нибудь персонаж, 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которому присуща какая-то эмоция или качество (без слов)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Например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«Поздоровайся, как удивленный пингвин» 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«Пройдись, как уставший Винни-Пух»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20" name="Picture 6" descr="Картинка 31 из 683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797152"/>
            <a:ext cx="1193974" cy="180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72" r="12666"/>
          <a:stretch>
            <a:fillRect/>
          </a:stretch>
        </p:blipFill>
        <p:spPr bwMode="auto">
          <a:xfrm>
            <a:off x="467545" y="4931976"/>
            <a:ext cx="1440160" cy="159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16016" y="29815"/>
            <a:ext cx="3128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«ИЗОБРАЗИ БЕЗ СЛОВ»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059613" y="404664"/>
            <a:ext cx="7024687" cy="1143000"/>
          </a:xfrm>
          <a:effectLst/>
          <a:extLst/>
        </p:spPr>
        <p:txBody>
          <a:bodyPr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Calibri" pitchFamily="34" charset="0"/>
              </a:rPr>
              <a:t>КУКОЛЬНЫЙ ТЕАТР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501008"/>
            <a:ext cx="2826440" cy="295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TextBox 3"/>
          <p:cNvSpPr txBox="1"/>
          <p:nvPr/>
        </p:nvSpPr>
        <p:spPr>
          <a:xfrm>
            <a:off x="5235501" y="29815"/>
            <a:ext cx="25768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mbria" pitchFamily="18" charset="0"/>
                <a:cs typeface="Arial" charset="0"/>
              </a:rPr>
              <a:t>РОЛЕВЫЕ ИГРЫ</a:t>
            </a:r>
          </a:p>
        </p:txBody>
      </p:sp>
      <p:pic>
        <p:nvPicPr>
          <p:cNvPr id="20890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1467">
            <a:off x="392113" y="1058863"/>
            <a:ext cx="190817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5485">
            <a:off x="7072313" y="3121025"/>
            <a:ext cx="194468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51520" y="1844824"/>
            <a:ext cx="9323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/>
            </a:r>
            <a:br>
              <a:rPr kumimoji="0" lang="ru-RU" sz="4400" b="1" i="0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ru-RU" sz="4400" b="1" i="0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СПОНТАННЫЙ ТЕАТР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Собрать разрезанную картинку</a:t>
            </a:r>
            <a:endParaRPr lang="ru-RU" sz="3200" b="1" dirty="0"/>
          </a:p>
        </p:txBody>
      </p:sp>
      <p:pic>
        <p:nvPicPr>
          <p:cNvPr id="4" name="Рисунок 3" descr="http://www.prosv.ru/ebooks/Ishimova_Razvitie_rechemisl/images/28_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39248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prosv.ru/ebooks/Ishimova_Razvitie_rechemisl/images/29_1.jpg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744924"/>
            <a:ext cx="3240360" cy="227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rosv.ru/ebooks/Ishimova_Razvitie_rechemisl/images/38_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933056"/>
            <a:ext cx="4392488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C:\Users\User\Desktop\ЭМАНУЭЛЬ\презентации арт + AL\8.gif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286" y="44450"/>
            <a:ext cx="515584" cy="49953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6197912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3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Эмоции в картинках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772816"/>
            <a:ext cx="7632848" cy="1440160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Анализ рисунков / фотографий / произведений искусства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Описание увиденных эмоций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Рефлексия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573016"/>
            <a:ext cx="7632848" cy="1656184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эмоционального потенциала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Расширение кругозора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Самопознание, сплочение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589240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Группируем эмоции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lum bright="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3340100" cy="5257800"/>
          </a:xfrm>
          <a:noFill/>
          <a:ln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email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2051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3697" y="260648"/>
            <a:ext cx="7024687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радость</a:t>
            </a:r>
          </a:p>
        </p:txBody>
      </p:sp>
      <p:pic>
        <p:nvPicPr>
          <p:cNvPr id="5124" name="Picture 4" descr="i-4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867400" cy="4830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-27384"/>
            <a:ext cx="7024687" cy="114300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стеснение</a:t>
            </a:r>
          </a:p>
        </p:txBody>
      </p:sp>
      <p:pic>
        <p:nvPicPr>
          <p:cNvPr id="7172" name="Picture 4" descr="стесн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72008"/>
            <a:ext cx="6880051" cy="112474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разочарование</a:t>
            </a:r>
          </a:p>
        </p:txBody>
      </p:sp>
      <p:pic>
        <p:nvPicPr>
          <p:cNvPr id="9220" name="Picture 4" descr="разоча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5943600" cy="52371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69776"/>
            <a:ext cx="7024687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обида</a:t>
            </a:r>
          </a:p>
        </p:txBody>
      </p:sp>
      <p:pic>
        <p:nvPicPr>
          <p:cNvPr id="11268" name="Picture 4" descr="ob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096000" cy="42005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25760"/>
            <a:ext cx="7024687" cy="114300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обида, страх</a:t>
            </a:r>
          </a:p>
        </p:txBody>
      </p:sp>
      <p:pic>
        <p:nvPicPr>
          <p:cNvPr id="12292" name="Picture 4" descr="оби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7391400" cy="49307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705" y="44624"/>
            <a:ext cx="7024687" cy="1143000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tx2"/>
                </a:solidFill>
              </a:rPr>
              <a:t>удивление</a:t>
            </a:r>
          </a:p>
        </p:txBody>
      </p:sp>
      <p:pic>
        <p:nvPicPr>
          <p:cNvPr id="15364" name="Picture 4" descr="714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467600" cy="49704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836713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+ и – в эмоциях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44824"/>
            <a:ext cx="7632848" cy="1368152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найти положительные и негативные  значения и последствия в каждой эмоции</a:t>
            </a:r>
          </a:p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Возможно иллюстрировать беседу с эмоциями и от их лица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429000"/>
            <a:ext cx="7632848" cy="144016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эмоционального потенциала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Активизация дивергентного мышления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Относительность ситуации, особенности восприятия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085184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9"/>
            <a:ext cx="7024687" cy="5760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Эмоции по дороге</a:t>
            </a:r>
            <a:endParaRPr lang="ru-RU" sz="28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936104"/>
          </a:xfrm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Задание: по дороге куда-либо посчитать количество людей с определенными эмоциями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755576" y="3140968"/>
            <a:ext cx="7632848" cy="1944216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Цели: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Социальная наблюдательность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  <a:endParaRPr lang="ru-RU" sz="2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Расширение эмоционального потенциала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lang="ru-RU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Рефлексия, </a:t>
            </a:r>
            <a:r>
              <a:rPr lang="ru-RU" sz="2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самовосприятие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755576" y="5445224"/>
            <a:ext cx="7632848" cy="720080"/>
          </a:xfrm>
          <a:prstGeom prst="rect">
            <a:avLst/>
          </a:prstGeom>
          <a:noFill/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</a:p>
          <a:p>
            <a:pPr lvl="1" fontAlgn="base"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Подходит для дома и индивидуального проведения</a:t>
            </a:r>
          </a:p>
        </p:txBody>
      </p:sp>
    </p:spTree>
  </p:cSld>
  <p:clrMapOvr>
    <a:masterClrMapping/>
  </p:clrMapOvr>
  <p:transition spd="slow"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Проведи прямую (волнистую, угловую) линию внутри дорожки</a:t>
            </a:r>
          </a:p>
        </p:txBody>
      </p:sp>
      <p:pic>
        <p:nvPicPr>
          <p:cNvPr id="4" name="Рисунок 3" descr="http://www.prosv.ru/ebooks/Ishimova_Razvitie_rechemisl/images/38_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203007" cy="316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83768" y="5661248"/>
            <a:ext cx="4536504" cy="7578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/>
              <a:t>Готовим руку к письму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42730242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4572000" y="3573016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Работа с чувствами: подавление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или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принятие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024687" cy="57606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Принятие чувств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44825"/>
            <a:ext cx="7560840" cy="1152127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Связь между чувствами и поведением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навыков идентификации и  корректного выражения своих чувств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827584" y="3356991"/>
            <a:ext cx="7560840" cy="2520281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Принять чувства детей, а не подавлять их</a:t>
            </a:r>
          </a:p>
          <a:p>
            <a:pPr marL="34290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 учить разделять чувства и поведение: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дети имеют право испытывать и выражать эмоции, 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том числе, негативные, 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 они не имеют права вести себя так, чтобы это причиняло физический и эмоциональный вред окружающим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687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484784"/>
            <a:ext cx="7272808" cy="2592288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опыт не пережит, чувства не выражены, то: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накопление негатива, которое выльется</a:t>
            </a:r>
          </a:p>
          <a:p>
            <a:pPr lvl="4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либо в открытой форме, </a:t>
            </a:r>
          </a:p>
          <a:p>
            <a:pPr lvl="4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либо в пассивной (в виде болезней),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закон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ретравмы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инфантильность, переживание опыта через много лет,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 взрослом возрасте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зацикливание на непризнанных чувствах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827584" y="4509120"/>
            <a:ext cx="7272808" cy="1728192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27305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Признание чувств: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переживание опыта, 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избавление от негативных эмоций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ознакомление ребенка с его внутренней реальностью</a:t>
            </a:r>
          </a:p>
          <a:p>
            <a:pPr marL="639763" marR="0" lvl="1" indent="-27305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инициирование самопознания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024687" cy="86409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Соблазн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916833"/>
            <a:ext cx="6912768" cy="18002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Проигнорировать,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Отрицать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Отвергнуть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Заняться нравоучением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259632" y="3933056"/>
            <a:ext cx="6912768" cy="115212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Примечание: 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обязательно соглашаться с чувствами детей,</a:t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важно их признать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Отрицание вместо принятия</a:t>
            </a:r>
            <a:endParaRPr lang="ru-RU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844824"/>
            <a:ext cx="352839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396044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8463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68463" y="2358032"/>
            <a:ext cx="3731529" cy="2223096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«Ты расстраиваешься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на пустом месте!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Мир не перевернулся от этого!»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348880"/>
            <a:ext cx="3240360" cy="2232248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algn="ctr">
              <a:buNone/>
            </a:pPr>
            <a:endParaRPr lang="ru-RU" b="1" dirty="0" smtClean="0">
              <a:latin typeface="Gabriola" pitchFamily="82" charset="0"/>
              <a:cs typeface="Times New Roman" pitchFamily="18" charset="0"/>
            </a:endParaRP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«Не учите меня,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я должен чувствовать»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8823" y="980728"/>
            <a:ext cx="4811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отрицание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932040" y="1844824"/>
            <a:ext cx="3456384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410445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8463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68463" y="2358032"/>
            <a:ext cx="3947553" cy="2367112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«Нет никакой причины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так расстраиваться!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Ты просто устал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и делаешь из мухи слона!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все так плохо, как ты описываешь, улыбнись, это так мило!»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148064" y="2348880"/>
            <a:ext cx="3096344" cy="2376264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Ребенка бесит то, что оспариваются его чувства. 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Его лишают права испытывать то, 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 он реально чувствует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08823" y="980728"/>
            <a:ext cx="4811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отрицание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!для диссера!\мои материалы\пси\FwGXze79jh4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72407" cy="2808756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Философствование вместо </a:t>
            </a:r>
            <a:b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принятия </a:t>
            </a:r>
            <a:endParaRPr lang="ru-RU" sz="3100" b="1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860032" y="1844824"/>
            <a:ext cx="352839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844824"/>
            <a:ext cx="396044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68463" y="1718270"/>
            <a:ext cx="3731529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взрослого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68463" y="2358032"/>
            <a:ext cx="3731529" cy="2223096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endParaRPr lang="ru-RU" b="1" dirty="0" smtClean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Жизнь не всегда справедлива. Нужно учиться держать удар и преодолевать препятствия!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04048" y="1709118"/>
            <a:ext cx="3240360" cy="639762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Реакции ребенка </a:t>
            </a:r>
            <a:endParaRPr lang="ru-RU" sz="2200" dirty="0">
              <a:solidFill>
                <a:schemeClr val="accent6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004048" y="2348880"/>
            <a:ext cx="3240360" cy="2232248"/>
          </a:xfr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Не учите меня, </a:t>
            </a:r>
            <a:b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что я должен делать!</a:t>
            </a:r>
          </a:p>
          <a:p>
            <a:pPr lvl="0" algn="ctr" fontAlgn="auto">
              <a:spcAft>
                <a:spcPts val="0"/>
              </a:spcAft>
              <a:buClrTx/>
              <a:buSzTx/>
              <a:buNone/>
              <a:defRPr/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Gabriola" pitchFamily="82" charset="0"/>
                <a:cs typeface="Times New Roman" pitchFamily="18" charset="0"/>
              </a:rPr>
              <a:t>Мир жесток и опасен! 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7" y="980728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Подавление чувств: философствование</a:t>
            </a: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Другая 62">
      <a:dk1>
        <a:sysClr val="windowText" lastClr="000000"/>
      </a:dk1>
      <a:lt1>
        <a:sysClr val="window" lastClr="FFFFFF"/>
      </a:lt1>
      <a:dk2>
        <a:srgbClr val="33352A"/>
      </a:dk2>
      <a:lt2>
        <a:srgbClr val="AAC7AC"/>
      </a:lt2>
      <a:accent1>
        <a:srgbClr val="72A275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56011</TotalTime>
  <Words>5036</Words>
  <Application>Microsoft Office PowerPoint</Application>
  <PresentationFormat>Экран (4:3)</PresentationFormat>
  <Paragraphs>920</Paragraphs>
  <Slides>141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141</vt:i4>
      </vt:variant>
    </vt:vector>
  </HeadingPairs>
  <TitlesOfParts>
    <vt:vector size="152" baseType="lpstr">
      <vt:lpstr>Arial</vt:lpstr>
      <vt:lpstr>Calibri</vt:lpstr>
      <vt:lpstr>Cambria</vt:lpstr>
      <vt:lpstr>Century Gothic</vt:lpstr>
      <vt:lpstr>Corbel</vt:lpstr>
      <vt:lpstr>Gabriola</vt:lpstr>
      <vt:lpstr>Segoe Script</vt:lpstr>
      <vt:lpstr>Times New Roman</vt:lpstr>
      <vt:lpstr>Wingdings</vt:lpstr>
      <vt:lpstr>Wingdings 2</vt:lpstr>
      <vt:lpstr>Тема1</vt:lpstr>
      <vt:lpstr>Психологическое здоровье ребенка</vt:lpstr>
      <vt:lpstr>Психологическое здоровье ребенка</vt:lpstr>
      <vt:lpstr>Развитие навыков саморегуляции</vt:lpstr>
      <vt:lpstr>Направления развития саморегуляции</vt:lpstr>
      <vt:lpstr>Задания  на усидчивость  и внимание</vt:lpstr>
      <vt:lpstr>Выполнить задание по образцу</vt:lpstr>
      <vt:lpstr>Задание: нарисовать ракету по образцу (или по памяти)</vt:lpstr>
      <vt:lpstr>Собрать разрезанную картинку</vt:lpstr>
      <vt:lpstr>Проведи прямую (волнистую, угловую) линию внутри дорожки</vt:lpstr>
      <vt:lpstr>Увидеть все фигуры</vt:lpstr>
      <vt:lpstr>Презентация PowerPoint</vt:lpstr>
      <vt:lpstr>Презентация PowerPoint</vt:lpstr>
      <vt:lpstr>Презентация PowerPoint</vt:lpstr>
      <vt:lpstr>«Рисование  по точкам»</vt:lpstr>
      <vt:lpstr>После  точек – цифры </vt:lpstr>
      <vt:lpstr> «Рисуем в воздухе»</vt:lpstr>
      <vt:lpstr>«Вместо слова»</vt:lpstr>
      <vt:lpstr>Игры с предметом </vt:lpstr>
      <vt:lpstr>Техники  визуализации  и мышечной релаксации</vt:lpstr>
      <vt:lpstr>Психологические двигательные разминки </vt:lpstr>
      <vt:lpstr>Техники визуализации и мышечной релаксации</vt:lpstr>
      <vt:lpstr>Презентация PowerPoint</vt:lpstr>
      <vt:lpstr>Техника прогрессивной мышечной релаксации</vt:lpstr>
      <vt:lpstr>Техника поочередного напряжения и расслабления основных мышечных групп</vt:lpstr>
      <vt:lpstr>Пример легенды: «Солнечный зайчик»</vt:lpstr>
      <vt:lpstr>«ДОРВ»</vt:lpstr>
      <vt:lpstr> «Ты — лев!» (техника визуализации)</vt:lpstr>
      <vt:lpstr>Презентация PowerPoint</vt:lpstr>
      <vt:lpstr>Техника «Розовый куст», Дж. Стивенс: метод направленной фантазии или визуализации</vt:lpstr>
      <vt:lpstr>Презентация PowerPoint</vt:lpstr>
      <vt:lpstr>Примечания </vt:lpstr>
      <vt:lpstr>Презентация PowerPoint</vt:lpstr>
      <vt:lpstr>Герои историй </vt:lpstr>
      <vt:lpstr>Эмпатическое видение</vt:lpstr>
      <vt:lpstr>Презентация PowerPoint</vt:lpstr>
      <vt:lpstr>Трактовка выбора героев </vt:lpstr>
      <vt:lpstr>Презентация PowerPoint</vt:lpstr>
      <vt:lpstr>Трактовка выбора героев </vt:lpstr>
      <vt:lpstr>Презентация PowerPoint</vt:lpstr>
      <vt:lpstr>Самоанализ </vt:lpstr>
      <vt:lpstr>САМО-</vt:lpstr>
      <vt:lpstr>Именной анализ</vt:lpstr>
      <vt:lpstr>Переписка </vt:lpstr>
      <vt:lpstr>Командная работа </vt:lpstr>
      <vt:lpstr>Презентация PowerPoint</vt:lpstr>
      <vt:lpstr>Презентация PowerPoint</vt:lpstr>
      <vt:lpstr>Внедрение системы  «Разрешения конфликтов»</vt:lpstr>
      <vt:lpstr>Решение проблем в коллективе </vt:lpstr>
      <vt:lpstr>Презентация PowerPoint</vt:lpstr>
      <vt:lpstr>Прием разрешения конфликта между учениками</vt:lpstr>
      <vt:lpstr>Испорченный телефон</vt:lpstr>
      <vt:lpstr>Психогеометрия</vt:lpstr>
      <vt:lpstr>Игры на доверие: «Волк и Мама-Коза»</vt:lpstr>
      <vt:lpstr>«РУКИ-ГЛАЗА-РТЫ»</vt:lpstr>
      <vt:lpstr>Совместное творчество</vt:lpstr>
      <vt:lpstr>Раздвоение личности</vt:lpstr>
      <vt:lpstr>Ролевые игры</vt:lpstr>
      <vt:lpstr>Презентация PowerPoint</vt:lpstr>
      <vt:lpstr>Трактовки </vt:lpstr>
      <vt:lpstr>Презентация PowerPoint</vt:lpstr>
      <vt:lpstr>Знакомство </vt:lpstr>
      <vt:lpstr>Генератор праздников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Эмоциональный потенциал </vt:lpstr>
      <vt:lpstr>Алекситимия  </vt:lpstr>
      <vt:lpstr>Характеристики возраста</vt:lpstr>
      <vt:lpstr>Тренинг эмоционального потенциала</vt:lpstr>
      <vt:lpstr>Эмоциональный потенциал линий</vt:lpstr>
      <vt:lpstr>Эмоциональный термометр</vt:lpstr>
      <vt:lpstr>«Эмоции в аналогиях»  </vt:lpstr>
      <vt:lpstr>«Эмоции в аналогиях»  </vt:lpstr>
      <vt:lpstr>Презентация PowerPoint</vt:lpstr>
      <vt:lpstr>ЭМОЦИИ</vt:lpstr>
      <vt:lpstr>Презентация PowerPoint</vt:lpstr>
      <vt:lpstr>КУКОЛЬНЫЙ ТЕАТР</vt:lpstr>
      <vt:lpstr>Эмоции в картинках</vt:lpstr>
      <vt:lpstr>Группируем эмоции</vt:lpstr>
      <vt:lpstr>радость</vt:lpstr>
      <vt:lpstr>стеснение</vt:lpstr>
      <vt:lpstr>разочарование</vt:lpstr>
      <vt:lpstr>обида</vt:lpstr>
      <vt:lpstr>обида, страх</vt:lpstr>
      <vt:lpstr>удивление</vt:lpstr>
      <vt:lpstr>+ и – в эмоциях</vt:lpstr>
      <vt:lpstr>Эмоции по дороге</vt:lpstr>
      <vt:lpstr>Презентация PowerPoint</vt:lpstr>
      <vt:lpstr>Принятие чувств</vt:lpstr>
      <vt:lpstr>Подавление чувств</vt:lpstr>
      <vt:lpstr>Соблазн </vt:lpstr>
      <vt:lpstr>Отрицание вместо принятия</vt:lpstr>
      <vt:lpstr>Презентация PowerPoint</vt:lpstr>
      <vt:lpstr>Презентация PowerPoint</vt:lpstr>
      <vt:lpstr>Презентация PowerPoint</vt:lpstr>
      <vt:lpstr>Философствование вместо  принятия </vt:lpstr>
      <vt:lpstr>Презентация PowerPoint</vt:lpstr>
      <vt:lpstr>Презентация PowerPoint</vt:lpstr>
      <vt:lpstr>Советы   вместо  принятия </vt:lpstr>
      <vt:lpstr>Презентация PowerPoint</vt:lpstr>
      <vt:lpstr>Вопросы  вместо  принятия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другой стороны   вместо  принятия </vt:lpstr>
      <vt:lpstr>Презентация PowerPoint</vt:lpstr>
      <vt:lpstr>Жалость  вместо  принятия </vt:lpstr>
      <vt:lpstr>Презентация PowerPoint</vt:lpstr>
      <vt:lpstr>Психоанализ вместо  принятия </vt:lpstr>
      <vt:lpstr>Презентация PowerPoint</vt:lpstr>
      <vt:lpstr>Презентация PowerPoint</vt:lpstr>
      <vt:lpstr>Альтернативные алгоритмы поведения</vt:lpstr>
      <vt:lpstr>Алгоритм </vt:lpstr>
      <vt:lpstr>Алгоритм </vt:lpstr>
      <vt:lpstr>Алгоритм </vt:lpstr>
      <vt:lpstr>Рекомендации </vt:lpstr>
      <vt:lpstr>Выражение чувств словами</vt:lpstr>
      <vt:lpstr>Презентация PowerPoint</vt:lpstr>
      <vt:lpstr>Ситуация: «Регулярные мокрые полотенца на кровати»</vt:lpstr>
      <vt:lpstr>Ситуация: девочки сидят вместе за партой и часто болтают на уроке</vt:lpstr>
      <vt:lpstr>Ситуация: мальчики подрались</vt:lpstr>
      <vt:lpstr>Презентация PowerPoint</vt:lpstr>
      <vt:lpstr>Описание проблемы без обвинений, унижений и указаний</vt:lpstr>
      <vt:lpstr>Презентация PowerPoint</vt:lpstr>
      <vt:lpstr>Приемы </vt:lpstr>
      <vt:lpstr>Прием «Зарисовка чувств»</vt:lpstr>
      <vt:lpstr>Превратить в игру: пример</vt:lpstr>
      <vt:lpstr>Предоставление информации  без оскорблений</vt:lpstr>
      <vt:lpstr>Предложение выбора  без угроз и приказов </vt:lpstr>
      <vt:lpstr>Сказать одним словом или жестом без нотаций</vt:lpstr>
      <vt:lpstr>Сказать о своих чувствах</vt:lpstr>
      <vt:lpstr>Прием «Написать записку»</vt:lpstr>
      <vt:lpstr>Ситуация: неформальный лидер  открыто не приняла новую ученицу из-за полноты</vt:lpstr>
      <vt:lpstr>Прием «в магазине»</vt:lpstr>
      <vt:lpstr>Забывчивость ребенка </vt:lpstr>
      <vt:lpstr>Примечание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Эмануэль</dc:creator>
  <cp:lastModifiedBy>Solaris</cp:lastModifiedBy>
  <cp:revision>384</cp:revision>
  <dcterms:created xsi:type="dcterms:W3CDTF">2013-07-22T18:14:58Z</dcterms:created>
  <dcterms:modified xsi:type="dcterms:W3CDTF">2019-01-29T14:39:25Z</dcterms:modified>
</cp:coreProperties>
</file>