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5E50-35A8-4F63-AA33-1B305B5B990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28F8-1F73-4088-9067-C1EE66AB207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416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5E50-35A8-4F63-AA33-1B305B5B990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28F8-1F73-4088-9067-C1EE66AB2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5E50-35A8-4F63-AA33-1B305B5B990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28F8-1F73-4088-9067-C1EE66AB2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145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5E50-35A8-4F63-AA33-1B305B5B990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28F8-1F73-4088-9067-C1EE66AB207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2050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5E50-35A8-4F63-AA33-1B305B5B990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28F8-1F73-4088-9067-C1EE66AB2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55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5E50-35A8-4F63-AA33-1B305B5B990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28F8-1F73-4088-9067-C1EE66AB207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6261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5E50-35A8-4F63-AA33-1B305B5B990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28F8-1F73-4088-9067-C1EE66AB2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573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5E50-35A8-4F63-AA33-1B305B5B990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28F8-1F73-4088-9067-C1EE66AB2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99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5E50-35A8-4F63-AA33-1B305B5B990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28F8-1F73-4088-9067-C1EE66AB2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80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5E50-35A8-4F63-AA33-1B305B5B990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28F8-1F73-4088-9067-C1EE66AB2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0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5E50-35A8-4F63-AA33-1B305B5B990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28F8-1F73-4088-9067-C1EE66AB2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57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5E50-35A8-4F63-AA33-1B305B5B990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28F8-1F73-4088-9067-C1EE66AB2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21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5E50-35A8-4F63-AA33-1B305B5B990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28F8-1F73-4088-9067-C1EE66AB2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1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5E50-35A8-4F63-AA33-1B305B5B990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28F8-1F73-4088-9067-C1EE66AB2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69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5E50-35A8-4F63-AA33-1B305B5B990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28F8-1F73-4088-9067-C1EE66AB2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669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5E50-35A8-4F63-AA33-1B305B5B990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28F8-1F73-4088-9067-C1EE66AB2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87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5E50-35A8-4F63-AA33-1B305B5B990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28F8-1F73-4088-9067-C1EE66AB2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17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1B5E50-35A8-4F63-AA33-1B305B5B990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74F28F8-1F73-4088-9067-C1EE66AB2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99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7075941-84EC-4EF2-B86E-CC09CA9BE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1520" y="3870663"/>
            <a:ext cx="5465685" cy="2630751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1"/>
                </a:solidFill>
              </a:rPr>
              <a:t>ГБОУ школа №594</a:t>
            </a:r>
          </a:p>
          <a:p>
            <a:r>
              <a:rPr lang="ru-RU" sz="1600" dirty="0">
                <a:solidFill>
                  <a:schemeClr val="tx1"/>
                </a:solidFill>
              </a:rPr>
              <a:t>Наставничество</a:t>
            </a:r>
          </a:p>
          <a:p>
            <a:r>
              <a:rPr lang="ru-RU" sz="1600" dirty="0">
                <a:solidFill>
                  <a:schemeClr val="tx1"/>
                </a:solidFill>
              </a:rPr>
              <a:t>Молодой специалист:</a:t>
            </a:r>
          </a:p>
          <a:p>
            <a:r>
              <a:rPr lang="ru-RU" sz="1600" dirty="0">
                <a:solidFill>
                  <a:schemeClr val="tx1"/>
                </a:solidFill>
              </a:rPr>
              <a:t> Мамедова Диана Руслановна, учитель начальных классов </a:t>
            </a:r>
          </a:p>
          <a:p>
            <a:r>
              <a:rPr lang="ru-RU" sz="1600" dirty="0">
                <a:solidFill>
                  <a:schemeClr val="tx1"/>
                </a:solidFill>
              </a:rPr>
              <a:t>Учитель-наставник: Орина Эмма Григорьевна, учитель английского языка высшей категории, председатель МО классных руководителей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101F874-07F6-4DED-83E4-8FA0616C51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9320" r="50000" b="17799"/>
          <a:stretch/>
        </p:blipFill>
        <p:spPr>
          <a:xfrm>
            <a:off x="816745" y="106532"/>
            <a:ext cx="5465685" cy="499812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767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56D685-5617-4C13-8BCE-8FD71B2DBBEB}"/>
              </a:ext>
            </a:extLst>
          </p:cNvPr>
          <p:cNvSpPr txBox="1"/>
          <p:nvPr/>
        </p:nvSpPr>
        <p:spPr>
          <a:xfrm>
            <a:off x="603682" y="746574"/>
            <a:ext cx="11203619" cy="4681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Задачи на следующий учебный год: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 работать над повышением компетентности молодого специалиста  в вопросах  индивидуальной работы с учащимися  разного  уровня  мотивации;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   направить работу на изучение и практическое применение эффективных приёмов   и методов  в организации учебной деятельности;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уделить внимание работе над темой самообразования;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 участие в конкурсе педагогических достижений Московского района «Педагогические надежды»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29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45C47E-736D-4F35-B389-36E8A5BB9E3E}"/>
              </a:ext>
            </a:extLst>
          </p:cNvPr>
          <p:cNvSpPr txBox="1"/>
          <p:nvPr/>
        </p:nvSpPr>
        <p:spPr>
          <a:xfrm>
            <a:off x="639192" y="1287262"/>
            <a:ext cx="10715348" cy="4088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Цель работы: </a:t>
            </a:r>
            <a:r>
              <a:rPr lang="ru-RU" sz="2000" dirty="0"/>
              <a:t>развитие профессиональных умений и навыков молодого                специалиста  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/>
              <a:t>Задачи: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оказание методической помощи молодому специалисту в повышении </a:t>
            </a:r>
            <a:r>
              <a:rPr lang="ru-RU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общедидактического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и методического уровня организации учебно-воспитательной деятельности;</a:t>
            </a:r>
            <a:endParaRPr lang="ru-RU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   создание условий для формирования индивидуального стиля творческой деятельности молодого педагога;</a:t>
            </a:r>
            <a:endParaRPr lang="ru-RU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-    развитие потребности и мотивации в непрерывном самообразовании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343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E4D697-7D1D-4EF6-9971-685BE8D69580}"/>
              </a:ext>
            </a:extLst>
          </p:cNvPr>
          <p:cNvSpPr txBox="1"/>
          <p:nvPr/>
        </p:nvSpPr>
        <p:spPr>
          <a:xfrm>
            <a:off x="612559" y="685739"/>
            <a:ext cx="9250531" cy="5079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Прогнозируемый результат: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планировать учебную деятельность, как собственную, так и ученическую, на основе творческого поиска через самообразование.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Становление молодого учителя как учителя-профессионала.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методической, интеллектуальной культуры учителя.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Овладение системой контроля и оценки знаний учащихся.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проектировать воспитательную систему, работать с классом на основе изучения личности ребенка, проводить индивидуальную работу.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24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05B611-D343-4046-8EF7-DAE274613635}"/>
              </a:ext>
            </a:extLst>
          </p:cNvPr>
          <p:cNvSpPr txBox="1"/>
          <p:nvPr/>
        </p:nvSpPr>
        <p:spPr>
          <a:xfrm>
            <a:off x="301841" y="471677"/>
            <a:ext cx="11043821" cy="5147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Формы работы:</a:t>
            </a:r>
            <a:endParaRPr lang="ru-R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индивидуальные консультации;</a:t>
            </a:r>
            <a:endParaRPr lang="ru-R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посещение уроков;</a:t>
            </a:r>
            <a:endParaRPr lang="ru-R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-участие в работе МО;</a:t>
            </a:r>
            <a:endParaRPr lang="ru-R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аправления деятельности:</a:t>
            </a:r>
            <a:endParaRPr lang="ru-RU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ведение школьной документации;</a:t>
            </a:r>
            <a:endParaRPr lang="ru-R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-организация учебно-воспитательного процесса;</a:t>
            </a:r>
            <a:endParaRPr lang="ru-R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-методическое сопровождение молодого учителя;</a:t>
            </a:r>
            <a:endParaRPr lang="ru-R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работа по самообразованию;</a:t>
            </a:r>
            <a:endParaRPr lang="ru-R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психологические основы адаптации молодого специалиста.</a:t>
            </a:r>
            <a:endParaRPr lang="ru-R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E6278F2-D85F-4DE4-8ECD-418FB2038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21" y="655221"/>
            <a:ext cx="3213901" cy="42852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395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2A82B8-3366-4914-B818-780CFD88D29F}"/>
              </a:ext>
            </a:extLst>
          </p:cNvPr>
          <p:cNvSpPr txBox="1"/>
          <p:nvPr/>
        </p:nvSpPr>
        <p:spPr>
          <a:xfrm>
            <a:off x="852256" y="159797"/>
            <a:ext cx="83982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r>
              <a:rPr lang="ru-RU" sz="2000" b="1" dirty="0"/>
              <a:t>Молодым специалистом проведены открытые уроки: </a:t>
            </a:r>
          </a:p>
          <a:p>
            <a:endParaRPr lang="ru-RU" sz="2000" b="1" dirty="0"/>
          </a:p>
          <a:p>
            <a:endParaRPr lang="ru-RU" sz="2000" b="1" dirty="0"/>
          </a:p>
          <a:p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0A181CFE-103F-471D-8DE9-BB85A76E7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149092"/>
              </p:ext>
            </p:extLst>
          </p:nvPr>
        </p:nvGraphicFramePr>
        <p:xfrm>
          <a:off x="967666" y="960016"/>
          <a:ext cx="9090734" cy="2156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2254">
                  <a:extLst>
                    <a:ext uri="{9D8B030D-6E8A-4147-A177-3AD203B41FA5}">
                      <a16:colId xmlns:a16="http://schemas.microsoft.com/office/drawing/2014/main" xmlns="" val="3270743178"/>
                    </a:ext>
                  </a:extLst>
                </a:gridCol>
                <a:gridCol w="2172254">
                  <a:extLst>
                    <a:ext uri="{9D8B030D-6E8A-4147-A177-3AD203B41FA5}">
                      <a16:colId xmlns:a16="http://schemas.microsoft.com/office/drawing/2014/main" xmlns="" val="2814037400"/>
                    </a:ext>
                  </a:extLst>
                </a:gridCol>
                <a:gridCol w="4746226">
                  <a:extLst>
                    <a:ext uri="{9D8B030D-6E8A-4147-A177-3AD203B41FA5}">
                      <a16:colId xmlns:a16="http://schemas.microsoft.com/office/drawing/2014/main" xmlns="" val="698447590"/>
                    </a:ext>
                  </a:extLst>
                </a:gridCol>
              </a:tblGrid>
              <a:tr h="5174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Дата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Тема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7631915"/>
                  </a:ext>
                </a:extLst>
              </a:tr>
              <a:tr h="3977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29.01.22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Русский язык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«Изменение имен существительных по падежам»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8887980"/>
                  </a:ext>
                </a:extLst>
              </a:tr>
              <a:tr h="4969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02.02.22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Математика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«Прием деления для случаев вида 87:29, 66:22»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15487425"/>
                  </a:ext>
                </a:extLst>
              </a:tr>
              <a:tr h="3881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08.02.22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Окружающий мир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«Для чего нужна экономика»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12180103"/>
                  </a:ext>
                </a:extLst>
              </a:tr>
              <a:tr h="3557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09.02.22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Внеурочное мероприятие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«Квест-игра «Казаки-разбойники»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41712260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DB70CD3-72D6-4C25-B564-C735B70F5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1"/>
          <a:stretch/>
        </p:blipFill>
        <p:spPr>
          <a:xfrm>
            <a:off x="967666" y="3429000"/>
            <a:ext cx="4876800" cy="29977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E7C388A-587C-469B-AC88-AB9CF5FFCB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5"/>
          <a:stretch/>
        </p:blipFill>
        <p:spPr>
          <a:xfrm>
            <a:off x="6231871" y="3429000"/>
            <a:ext cx="5093332" cy="29977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5051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A3F6F6-4643-48AA-9090-6445A5AC8DD3}"/>
              </a:ext>
            </a:extLst>
          </p:cNvPr>
          <p:cNvSpPr txBox="1"/>
          <p:nvPr/>
        </p:nvSpPr>
        <p:spPr>
          <a:xfrm>
            <a:off x="630316" y="461579"/>
            <a:ext cx="101205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latin typeface="+mj-lt"/>
                <a:ea typeface="Times New Roman" panose="02020603050405020304" pitchFamily="18" charset="0"/>
              </a:rPr>
              <a:t>Посещение молодым специалистом уроков опытных педагогов: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559916BC-4E36-45DF-BAD3-ABA3A6D24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87630"/>
              </p:ext>
            </p:extLst>
          </p:nvPr>
        </p:nvGraphicFramePr>
        <p:xfrm>
          <a:off x="710215" y="979652"/>
          <a:ext cx="10413505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760">
                  <a:extLst>
                    <a:ext uri="{9D8B030D-6E8A-4147-A177-3AD203B41FA5}">
                      <a16:colId xmlns:a16="http://schemas.microsoft.com/office/drawing/2014/main" xmlns="" val="3581544983"/>
                    </a:ext>
                  </a:extLst>
                </a:gridCol>
                <a:gridCol w="2295796">
                  <a:extLst>
                    <a:ext uri="{9D8B030D-6E8A-4147-A177-3AD203B41FA5}">
                      <a16:colId xmlns:a16="http://schemas.microsoft.com/office/drawing/2014/main" xmlns="" val="3579908630"/>
                    </a:ext>
                  </a:extLst>
                </a:gridCol>
                <a:gridCol w="2188440">
                  <a:extLst>
                    <a:ext uri="{9D8B030D-6E8A-4147-A177-3AD203B41FA5}">
                      <a16:colId xmlns:a16="http://schemas.microsoft.com/office/drawing/2014/main" xmlns="" val="2381531001"/>
                    </a:ext>
                  </a:extLst>
                </a:gridCol>
                <a:gridCol w="4607509">
                  <a:extLst>
                    <a:ext uri="{9D8B030D-6E8A-4147-A177-3AD203B41FA5}">
                      <a16:colId xmlns:a16="http://schemas.microsoft.com/office/drawing/2014/main" xmlns="" val="2274946206"/>
                    </a:ext>
                  </a:extLst>
                </a:gridCol>
              </a:tblGrid>
              <a:tr h="353659">
                <a:tc>
                  <a:txBody>
                    <a:bodyPr/>
                    <a:lstStyle/>
                    <a:p>
                      <a:r>
                        <a:rPr lang="ru-RU" dirty="0"/>
                        <a:t>Дата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Учитель 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Предмет 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Тема урока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533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08.09.21г.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Синицына Л.И.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Математика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«Час занимательной математики»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8359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08.11.21г.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Кузнецова Е.С.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«Прилагательное как часть речи»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687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10.12.21г.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Орина Э.Г.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Английский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«Словообразование в английском языке»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8108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21.01.22г.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Орина Э.Г.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Английский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«Вопросы экологии»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231058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A56A3479-52AA-47B8-B611-1D5EBCED2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57911"/>
              </p:ext>
            </p:extLst>
          </p:nvPr>
        </p:nvGraphicFramePr>
        <p:xfrm>
          <a:off x="710215" y="3429000"/>
          <a:ext cx="9667781" cy="365760"/>
        </p:xfrm>
        <a:graphic>
          <a:graphicData uri="http://schemas.openxmlformats.org/drawingml/2006/table">
            <a:tbl>
              <a:tblPr/>
              <a:tblGrid>
                <a:gridCol w="9667781">
                  <a:extLst>
                    <a:ext uri="{9D8B030D-6E8A-4147-A177-3AD203B41FA5}">
                      <a16:colId xmlns:a16="http://schemas.microsoft.com/office/drawing/2014/main" xmlns="" val="4000236030"/>
                    </a:ext>
                  </a:extLst>
                </a:gridCol>
              </a:tblGrid>
              <a:tr h="355107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15.04.22г.     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</a:rPr>
                        <a:t>Бландинская</a:t>
                      </a: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 Л.И.    Литература             «В Петербурге Достоевского»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7717506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692FC4B-8015-41EE-A6EF-DB0E559BEC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2"/>
          <a:stretch/>
        </p:blipFill>
        <p:spPr>
          <a:xfrm>
            <a:off x="1274202" y="3915891"/>
            <a:ext cx="4642765" cy="26588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61F2914-6E1B-4AFE-B868-C066FC98EF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2"/>
          <a:stretch/>
        </p:blipFill>
        <p:spPr>
          <a:xfrm>
            <a:off x="5916967" y="3915892"/>
            <a:ext cx="4503021" cy="26588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0429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0DB8AE-E4A9-456A-A863-7977344BF61C}"/>
              </a:ext>
            </a:extLst>
          </p:cNvPr>
          <p:cNvSpPr txBox="1"/>
          <p:nvPr/>
        </p:nvSpPr>
        <p:spPr>
          <a:xfrm>
            <a:off x="1180730" y="584927"/>
            <a:ext cx="9587883" cy="3315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Выступление молодого специалиста на заседаниях МО учителей начальной школы: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«Внеурочная деятельность как форма организации работы с одарёнными детьми»,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«Проектирование урока в современной образовательной среде. Интернет – ресурсы в методике преподавания предмета»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481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56D22F-B49D-4D53-A52C-6AB41EA1A07F}"/>
              </a:ext>
            </a:extLst>
          </p:cNvPr>
          <p:cNvSpPr txBox="1"/>
          <p:nvPr/>
        </p:nvSpPr>
        <p:spPr>
          <a:xfrm>
            <a:off x="914401" y="790113"/>
            <a:ext cx="872674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Достижения учащихся:</a:t>
            </a:r>
          </a:p>
          <a:p>
            <a:endParaRPr lang="ru-RU" sz="2400" b="1" dirty="0"/>
          </a:p>
          <a:p>
            <a:endParaRPr lang="ru-RU" sz="2400" b="1" dirty="0"/>
          </a:p>
          <a:p>
            <a:r>
              <a:rPr lang="ru-RU" sz="2000" dirty="0" err="1">
                <a:effectLst/>
                <a:latin typeface="+mj-lt"/>
                <a:ea typeface="Times New Roman" panose="02020603050405020304" pitchFamily="18" charset="0"/>
              </a:rPr>
              <a:t>Малык</a:t>
            </a:r>
            <a:r>
              <a:rPr lang="ru-RU" sz="2000" dirty="0">
                <a:effectLst/>
                <a:latin typeface="+mj-lt"/>
                <a:ea typeface="Times New Roman" panose="02020603050405020304" pitchFamily="18" charset="0"/>
              </a:rPr>
              <a:t> Андрей и Степанова Арина - победителями школьного этапа олимпиады по каллиграфии;</a:t>
            </a:r>
          </a:p>
          <a:p>
            <a:endParaRPr lang="ru-RU" sz="2000" dirty="0">
              <a:latin typeface="+mj-lt"/>
              <a:ea typeface="Times New Roman" panose="02020603050405020304" pitchFamily="18" charset="0"/>
            </a:endParaRPr>
          </a:p>
          <a:p>
            <a:endParaRPr lang="ru-RU" sz="20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+mj-lt"/>
                <a:ea typeface="Times New Roman" panose="02020603050405020304" pitchFamily="18" charset="0"/>
              </a:rPr>
              <a:t>Дадаев Самир – участник районного этапа конкурса «Интеллектуальный марафон»;</a:t>
            </a:r>
          </a:p>
          <a:p>
            <a:endParaRPr lang="ru-RU" sz="2000" dirty="0">
              <a:latin typeface="+mj-lt"/>
              <a:ea typeface="Times New Roman" panose="02020603050405020304" pitchFamily="18" charset="0"/>
            </a:endParaRPr>
          </a:p>
          <a:p>
            <a:endParaRPr lang="ru-RU" sz="2000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71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E97DE00-1D6D-4F88-B63E-FDEB96D287A4}"/>
              </a:ext>
            </a:extLst>
          </p:cNvPr>
          <p:cNvSpPr txBox="1"/>
          <p:nvPr/>
        </p:nvSpPr>
        <p:spPr>
          <a:xfrm>
            <a:off x="525262" y="1164715"/>
            <a:ext cx="11141476" cy="2488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1600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Период адаптации молодого специалиста проходит  успешно. Молодому специалисту оказывается помощь администрацией  школы и педагогом-наставником в вопросах совершенствования теоретических знаний, повышения профессионального мастерства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82976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215</TotalTime>
  <Words>323</Words>
  <Application>Microsoft Office PowerPoint</Application>
  <PresentationFormat>Широкоэкранный</PresentationFormat>
  <Paragraphs>105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Эмма Орина</dc:creator>
  <cp:lastModifiedBy>Пользователь</cp:lastModifiedBy>
  <cp:revision>3</cp:revision>
  <dcterms:created xsi:type="dcterms:W3CDTF">2022-05-13T14:41:42Z</dcterms:created>
  <dcterms:modified xsi:type="dcterms:W3CDTF">2022-05-16T14:57:33Z</dcterms:modified>
</cp:coreProperties>
</file>