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6" r:id="rId9"/>
    <p:sldId id="269" r:id="rId10"/>
    <p:sldId id="270" r:id="rId11"/>
    <p:sldId id="267" r:id="rId12"/>
    <p:sldId id="268" r:id="rId13"/>
    <p:sldId id="263" r:id="rId14"/>
    <p:sldId id="265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82D331"/>
    <a:srgbClr val="56D317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88" autoAdjust="0"/>
    <p:restoredTop sz="94660"/>
  </p:normalViewPr>
  <p:slideViewPr>
    <p:cSldViewPr>
      <p:cViewPr varScale="1">
        <p:scale>
          <a:sx n="72" d="100"/>
          <a:sy n="72" d="100"/>
        </p:scale>
        <p:origin x="-120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6AB7F-4127-4BFE-94CD-A974141E39ED}" type="datetimeFigureOut">
              <a:rPr lang="ru-RU" smtClean="0"/>
              <a:pPr/>
              <a:t>19.03.2017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D317FF-0445-41EC-8287-91699A75144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sites.google.com/site/zdorovyjobrazzizni11a/" TargetMode="External"/><Relationship Id="rId3" Type="http://schemas.openxmlformats.org/officeDocument/2006/relationships/hyperlink" Target="http://my.mail.ru/video/mail/lvlaskina/663" TargetMode="External"/><Relationship Id="rId7" Type="http://schemas.openxmlformats.org/officeDocument/2006/relationships/hyperlink" Target="https://sites.google.com/site/ecolgyproblemsonplanetearth/" TargetMode="External"/><Relationship Id="rId2" Type="http://schemas.openxmlformats.org/officeDocument/2006/relationships/hyperlink" Target="http://www.aif.ru/gazeta/number/44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festival.1september.ru/articles/616857/" TargetMode="External"/><Relationship Id="rId5" Type="http://schemas.openxmlformats.org/officeDocument/2006/relationships/hyperlink" Target="http://5sfer.com/12553-pochemu-vse-bolezni-ot-nervov.html" TargetMode="External"/><Relationship Id="rId4" Type="http://schemas.openxmlformats.org/officeDocument/2006/relationships/hyperlink" Target="http://arcanes.ru/publ/diagnostika/psikhosomatika/tablica_boleznej/7-1-0-5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12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11" Type="http://schemas.openxmlformats.org/officeDocument/2006/relationships/image" Target="../media/image15.png"/><Relationship Id="rId5" Type="http://schemas.openxmlformats.org/officeDocument/2006/relationships/image" Target="../media/image9.jpeg"/><Relationship Id="rId10" Type="http://schemas.openxmlformats.org/officeDocument/2006/relationships/image" Target="../media/image14.png"/><Relationship Id="rId4" Type="http://schemas.openxmlformats.org/officeDocument/2006/relationships/image" Target="../media/image8.jpeg"/><Relationship Id="rId9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>
                <a:cs typeface="Adobe Gurmukhi" pitchFamily="50" charset="0"/>
              </a:rPr>
              <a:t>РАЗВИТИЕ НРАВСТВЕННОГО И МОРАЛЬНОГО ЗДОРОВЬЯ ШКОЛЬНИКОВ 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357422" y="4857760"/>
            <a:ext cx="6400800" cy="1752600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Орина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Эмма Григорьевна</a:t>
            </a:r>
          </a:p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Учитель английского языка</a:t>
            </a:r>
          </a:p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ГБОУ </a:t>
            </a:r>
            <a:r>
              <a:rPr lang="ru-RU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шк</a:t>
            </a:r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№594 </a:t>
            </a:r>
          </a:p>
          <a:p>
            <a:pPr algn="r"/>
            <a:r>
              <a:rPr lang="ru-RU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Московского р-на Санкт-Петербурга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2910" y="357166"/>
            <a:ext cx="8001056" cy="77559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F9127"/>
                </a:solidFill>
              </a:rPr>
              <a:t>Использованная литература и источники:</a:t>
            </a:r>
          </a:p>
          <a:p>
            <a:endParaRPr lang="ru-RU" dirty="0" smtClean="0"/>
          </a:p>
          <a:p>
            <a:r>
              <a:rPr lang="ru-RU" dirty="0" err="1" smtClean="0"/>
              <a:t>Виилма</a:t>
            </a:r>
            <a:r>
              <a:rPr lang="ru-RU" dirty="0" smtClean="0"/>
              <a:t> Л. Прощаю себе  ООО «Издательский центр» «</a:t>
            </a:r>
            <a:r>
              <a:rPr lang="ru-RU" dirty="0" err="1" smtClean="0"/>
              <a:t>У-Фактория</a:t>
            </a:r>
            <a:r>
              <a:rPr lang="ru-RU" dirty="0" smtClean="0"/>
              <a:t>» </a:t>
            </a:r>
            <a:r>
              <a:rPr lang="ru-RU" dirty="0" smtClean="0"/>
              <a:t>2000г.;</a:t>
            </a:r>
          </a:p>
          <a:p>
            <a:r>
              <a:rPr lang="ru-RU" dirty="0" err="1" smtClean="0"/>
              <a:t>ДубровинаИ.В</a:t>
            </a:r>
            <a:r>
              <a:rPr lang="ru-RU" dirty="0" smtClean="0"/>
              <a:t>. Практическая психология образования – Москва: ТЦ “Сфера”, 1997г.;</a:t>
            </a:r>
          </a:p>
          <a:p>
            <a:r>
              <a:rPr lang="ru-RU" dirty="0" err="1" smtClean="0"/>
              <a:t>Левшинов</a:t>
            </a:r>
            <a:r>
              <a:rPr lang="ru-RU" dirty="0" smtClean="0"/>
              <a:t> А. – СПб: Издательство «</a:t>
            </a:r>
            <a:r>
              <a:rPr lang="ru-RU" dirty="0" err="1" smtClean="0"/>
              <a:t>Прайм</a:t>
            </a:r>
            <a:r>
              <a:rPr lang="ru-RU" dirty="0" smtClean="0"/>
              <a:t> – </a:t>
            </a:r>
            <a:r>
              <a:rPr lang="ru-RU" dirty="0" err="1" smtClean="0"/>
              <a:t>Еврознак</a:t>
            </a:r>
            <a:r>
              <a:rPr lang="ru-RU" dirty="0" smtClean="0"/>
              <a:t>», 2004г.;</a:t>
            </a:r>
          </a:p>
          <a:p>
            <a:r>
              <a:rPr lang="ru-RU" dirty="0" err="1" smtClean="0"/>
              <a:t>Мизун</a:t>
            </a:r>
            <a:r>
              <a:rPr lang="ru-RU" dirty="0" smtClean="0"/>
              <a:t> Ю. </a:t>
            </a:r>
            <a:r>
              <a:rPr lang="ru-RU" dirty="0" smtClean="0"/>
              <a:t>«Космос </a:t>
            </a:r>
            <a:r>
              <a:rPr lang="ru-RU" dirty="0" smtClean="0"/>
              <a:t>и здоровье. Как уберечь себя и избежать </a:t>
            </a:r>
            <a:r>
              <a:rPr lang="ru-RU" dirty="0" smtClean="0"/>
              <a:t>болезней». </a:t>
            </a:r>
            <a:r>
              <a:rPr lang="ru-RU" dirty="0" smtClean="0"/>
              <a:t>Вече. АСТ Москва 1997г.;</a:t>
            </a:r>
          </a:p>
          <a:p>
            <a:r>
              <a:rPr lang="ru-RU" dirty="0" smtClean="0"/>
              <a:t>Синельников В.В. «Тайны подсознания» М: ЗАО </a:t>
            </a:r>
            <a:r>
              <a:rPr lang="ru-RU" dirty="0" err="1" smtClean="0"/>
              <a:t>Центрполиграф</a:t>
            </a:r>
            <a:r>
              <a:rPr lang="ru-RU" dirty="0" smtClean="0"/>
              <a:t>, 2008г</a:t>
            </a:r>
            <a:r>
              <a:rPr lang="ru-RU" dirty="0" smtClean="0"/>
              <a:t>.;</a:t>
            </a:r>
            <a:endParaRPr lang="ru-RU" dirty="0" smtClean="0"/>
          </a:p>
          <a:p>
            <a:r>
              <a:rPr lang="ru-RU" dirty="0" err="1" smtClean="0"/>
              <a:t>Хей</a:t>
            </a:r>
            <a:r>
              <a:rPr lang="ru-RU" dirty="0" smtClean="0"/>
              <a:t> Л. «Полная энциклопедия здоровья» - Москва: </a:t>
            </a:r>
            <a:r>
              <a:rPr lang="ru-RU" dirty="0" err="1" smtClean="0"/>
              <a:t>Олма-Пресс</a:t>
            </a:r>
            <a:r>
              <a:rPr lang="ru-RU" dirty="0" smtClean="0"/>
              <a:t> Образование 2004г.;</a:t>
            </a:r>
          </a:p>
          <a:p>
            <a:r>
              <a:rPr lang="ru-RU" dirty="0" smtClean="0"/>
              <a:t>Статья из газеты: </a:t>
            </a:r>
            <a:r>
              <a:rPr lang="ru-RU" u="sng" dirty="0" smtClean="0">
                <a:hlinkClick r:id="rId2"/>
              </a:rPr>
              <a:t>«АиФ. Здоровье» № 12 24/03/2011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hlinkClick r:id="rId3"/>
              </a:rPr>
              <a:t>http://my.mail.ru/video/mail/lvlaskina/663</a:t>
            </a:r>
            <a:endParaRPr lang="ru-RU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atin typeface="Calibri" pitchFamily="34" charset="0"/>
                <a:ea typeface="Times New Roman" pitchFamily="18" charset="0"/>
                <a:cs typeface="Arial" pitchFamily="34" charset="0"/>
                <a:hlinkClick r:id="rId4"/>
              </a:rPr>
              <a:t>http://arcanes.ru/publ/diagnostika/psikhosomatika/tablica_boleznej/7-1-0-5</a:t>
            </a:r>
            <a:endParaRPr lang="ru-RU" dirty="0" smtClean="0">
              <a:latin typeface="Calibri" pitchFamily="34" charset="0"/>
              <a:ea typeface="Times New Roman" pitchFamily="18" charset="0"/>
              <a:cs typeface="Arial" pitchFamily="34" charset="0"/>
            </a:endParaRPr>
          </a:p>
          <a:p>
            <a:r>
              <a:rPr lang="ru-RU" sz="2000" dirty="0" smtClean="0">
                <a:hlinkClick r:id="rId5"/>
              </a:rPr>
              <a:t>http://5sfer.com/12553-pochemu-vse-bolezni-ot-nervov.html</a:t>
            </a:r>
            <a:endParaRPr lang="ru-RU" sz="2000" dirty="0" smtClean="0"/>
          </a:p>
          <a:p>
            <a:r>
              <a:rPr lang="ru-RU" sz="2000" dirty="0" smtClean="0">
                <a:hlinkClick r:id="rId6"/>
              </a:rPr>
              <a:t>http://festival.1september.ru/articles/616857/</a:t>
            </a:r>
            <a:endParaRPr lang="ru-RU" sz="2000" dirty="0" smtClean="0"/>
          </a:p>
          <a:p>
            <a:r>
              <a:rPr lang="en-US" sz="2000" dirty="0" smtClean="0">
                <a:hlinkClick r:id="rId7"/>
              </a:rPr>
              <a:t>https://sites.google.com/site/ecolgyproblemsonplanetearth</a:t>
            </a:r>
            <a:r>
              <a:rPr lang="en-US" sz="2000" dirty="0" smtClean="0">
                <a:hlinkClick r:id="rId7"/>
              </a:rPr>
              <a:t>/</a:t>
            </a:r>
            <a:endParaRPr lang="ru-RU" sz="2000" dirty="0" smtClean="0"/>
          </a:p>
          <a:p>
            <a:r>
              <a:rPr lang="en-US" sz="2000" dirty="0" smtClean="0">
                <a:hlinkClick r:id="rId8"/>
              </a:rPr>
              <a:t>https://sites.google.com/site/zdorovyjobrazzizni11a</a:t>
            </a:r>
            <a:r>
              <a:rPr lang="en-US" sz="2000" dirty="0" smtClean="0">
                <a:hlinkClick r:id="rId8"/>
              </a:rPr>
              <a:t>/</a:t>
            </a:r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sz="2000" dirty="0" smtClean="0"/>
          </a:p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57356" y="857232"/>
            <a:ext cx="442915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5F9127"/>
                </a:solidFill>
              </a:rPr>
              <a:t>восПИТАНИЕ</a:t>
            </a:r>
            <a:endParaRPr lang="ru-RU" sz="4000" b="1" dirty="0">
              <a:solidFill>
                <a:srgbClr val="5F9127"/>
              </a:solidFill>
            </a:endParaRPr>
          </a:p>
        </p:txBody>
      </p:sp>
      <p:cxnSp>
        <p:nvCxnSpPr>
          <p:cNvPr id="4" name="Прямая со стрелкой 3"/>
          <p:cNvCxnSpPr/>
          <p:nvPr/>
        </p:nvCxnSpPr>
        <p:spPr>
          <a:xfrm rot="10800000" flipV="1">
            <a:off x="2571736" y="1500174"/>
            <a:ext cx="1214446" cy="928694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 rot="16200000" flipH="1">
            <a:off x="4247282" y="1324826"/>
            <a:ext cx="863750" cy="1214446"/>
          </a:xfrm>
          <a:prstGeom prst="straightConnector1">
            <a:avLst/>
          </a:prstGeom>
          <a:ln w="57150">
            <a:solidFill>
              <a:schemeClr val="accent1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00100" y="2571744"/>
            <a:ext cx="72152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F9127"/>
                </a:solidFill>
              </a:rPr>
              <a:t>ф</a:t>
            </a:r>
            <a:r>
              <a:rPr lang="ru-RU" sz="3200" b="1" dirty="0" smtClean="0">
                <a:solidFill>
                  <a:srgbClr val="5F9127"/>
                </a:solidFill>
              </a:rPr>
              <a:t>изическое                   духовное</a:t>
            </a:r>
            <a:endParaRPr lang="ru-RU" sz="3200" b="1" dirty="0">
              <a:solidFill>
                <a:srgbClr val="5F91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1"/>
          <p:cNvSpPr>
            <a:spLocks noChangeArrowheads="1"/>
          </p:cNvSpPr>
          <p:nvPr/>
        </p:nvSpPr>
        <p:spPr bwMode="auto">
          <a:xfrm>
            <a:off x="428596" y="1357298"/>
            <a:ext cx="7643866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rgbClr val="5F9127"/>
                </a:solidFill>
                <a:effectLst/>
                <a:ea typeface="Times New Roman" pitchFamily="18" charset="0"/>
                <a:cs typeface="Helvetica"/>
              </a:rPr>
              <a:t>Абуль-Фарадж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Helvetica"/>
              </a:rPr>
              <a:t> называл притчи рассказами, освежающими разум и удаляющими из сердца горе и печаль.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rgbClr val="5F9127"/>
                </a:solidFill>
                <a:effectLst/>
                <a:ea typeface="Times New Roman" pitchFamily="18" charset="0"/>
                <a:cs typeface="Helvetica"/>
              </a:rPr>
              <a:t>«Пусть они послужат утешением для страждущих, целительным бальзамом для людей с разбитым сердцем, путеводителем для любящих наставления и лучшим другом для ценителей смешного.»</a:t>
            </a:r>
            <a:endParaRPr kumimoji="0" lang="ru-RU" sz="3600" b="1" i="0" u="none" strike="noStrike" cap="none" normalizeH="0" baseline="0" dirty="0" smtClean="0">
              <a:ln>
                <a:noFill/>
              </a:ln>
              <a:solidFill>
                <a:srgbClr val="5F9127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85728"/>
            <a:ext cx="614366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F9127"/>
                </a:solidFill>
              </a:rPr>
              <a:t>Темы </a:t>
            </a:r>
            <a:r>
              <a:rPr lang="ru-RU" sz="2800" b="1" dirty="0" smtClean="0">
                <a:solidFill>
                  <a:srgbClr val="5F9127"/>
                </a:solidFill>
              </a:rPr>
              <a:t>занятий</a:t>
            </a:r>
            <a:endParaRPr lang="ru-RU" sz="2800" b="1" dirty="0" smtClean="0">
              <a:solidFill>
                <a:srgbClr val="5F9127"/>
              </a:solidFill>
            </a:endParaRPr>
          </a:p>
          <a:p>
            <a:r>
              <a:rPr lang="ru-RU" sz="2400" b="1" dirty="0" smtClean="0">
                <a:solidFill>
                  <a:srgbClr val="5F9127"/>
                </a:solidFill>
              </a:rPr>
              <a:t>             притчи:</a:t>
            </a:r>
            <a:endParaRPr lang="ru-RU" sz="2400" b="1" dirty="0" smtClean="0">
              <a:solidFill>
                <a:srgbClr val="5F9127"/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Все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 твоих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руках»,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«Все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оставляет свой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след»,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«Все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познается в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сравнении»,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«Две дороги»,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«Индивидуальный подход»,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«Сам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слепи свое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счастье»,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«Содержание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важнее внешнего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вида»,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«О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материальности </a:t>
            </a: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</a:rPr>
              <a:t>мыслей».</a:t>
            </a:r>
            <a:endParaRPr lang="ru-RU" sz="20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/>
          <p:nvPr/>
        </p:nvPicPr>
        <p:blipFill>
          <a:blip r:embed="rId3" cstate="print"/>
          <a:srcRect l="14162" t="3556" r="13424" b="3759"/>
          <a:stretch>
            <a:fillRect/>
          </a:stretch>
        </p:blipFill>
        <p:spPr bwMode="auto">
          <a:xfrm>
            <a:off x="5429256" y="214290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 l="15353" t="4739" r="14734" b="3998"/>
          <a:stretch>
            <a:fillRect/>
          </a:stretch>
        </p:blipFill>
        <p:spPr bwMode="auto">
          <a:xfrm>
            <a:off x="5429256" y="2071678"/>
            <a:ext cx="2928958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 l="14648" t="4687" r="14453" b="5312"/>
          <a:stretch>
            <a:fillRect/>
          </a:stretch>
        </p:blipFill>
        <p:spPr bwMode="auto">
          <a:xfrm>
            <a:off x="5429256" y="4000504"/>
            <a:ext cx="3000396" cy="20717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57290" y="428604"/>
            <a:ext cx="53578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9127"/>
                </a:solidFill>
              </a:rPr>
              <a:t>Результаты</a:t>
            </a:r>
            <a:endParaRPr lang="ru-RU" sz="3600" b="1" dirty="0">
              <a:solidFill>
                <a:srgbClr val="5F9127"/>
              </a:solidFill>
            </a:endParaRPr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428596" y="1357298"/>
            <a:ext cx="5286412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 у ребёнка повышается самооценка; происходит коррекция психических процессов;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совершенствуются умения и навыки, которые помогут дальнейшей успешной  адаптации его в современном обществе;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buFont typeface="Wingdings" pitchFamily="2" charset="2"/>
              <a:buChar char="§"/>
              <a:tabLst>
                <a:tab pos="457200" algn="l"/>
              </a:tabLst>
            </a:pP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ea typeface="Calibri" pitchFamily="34" charset="0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buFont typeface="Wingdings" pitchFamily="2" charset="2"/>
              <a:buChar char="§"/>
              <a:tabLst>
                <a:tab pos="457200" algn="l"/>
              </a:tabLst>
            </a:pPr>
            <a:r>
              <a:rPr lang="ru-RU" sz="2000" dirty="0" smtClean="0">
                <a:solidFill>
                  <a:srgbClr val="000000"/>
                </a:solidFill>
                <a:cs typeface="Tahoma" pitchFamily="34" charset="0"/>
              </a:rPr>
              <a:t>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Calibri" pitchFamily="34" charset="0"/>
                <a:cs typeface="Tahoma" pitchFamily="34" charset="0"/>
              </a:rPr>
              <a:t>обеспечивает у ребёнка стойкую мотивацию на здоровый образ жизни, полноценное развитие.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0100" y="2214554"/>
            <a:ext cx="750099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02060"/>
                </a:solidFill>
              </a:rPr>
              <a:t>Будьте </a:t>
            </a:r>
            <a:r>
              <a:rPr lang="ru-RU" sz="6000" b="1" dirty="0" smtClean="0">
                <a:solidFill>
                  <a:srgbClr val="002060"/>
                </a:solidFill>
              </a:rPr>
              <a:t>здоровы и счастливы!</a:t>
            </a:r>
            <a:endParaRPr lang="ru-RU" sz="60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1071546"/>
            <a:ext cx="635798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«Здоровье – это ещё не всё, но всё без здоровья – ничто!»</a:t>
            </a:r>
          </a:p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</a:p>
          <a:p>
            <a:r>
              <a:rPr lang="ru-RU" sz="3600" b="1" i="1" dirty="0" smtClean="0">
                <a:solidFill>
                  <a:schemeClr val="accent3">
                    <a:lumMod val="50000"/>
                  </a:schemeClr>
                </a:solidFill>
              </a:rPr>
              <a:t>Сократ</a:t>
            </a:r>
            <a:endParaRPr lang="ru-RU" sz="36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14348" y="5214950"/>
            <a:ext cx="4857784" cy="642942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</a:rPr>
              <a:t>ФИЗИЧЕСКОЕ</a:t>
            </a:r>
            <a:endParaRPr lang="ru-RU" sz="2800" b="1" dirty="0">
              <a:solidFill>
                <a:schemeClr val="tx2"/>
              </a:solidFill>
            </a:endParaRPr>
          </a:p>
        </p:txBody>
      </p:sp>
      <p:sp>
        <p:nvSpPr>
          <p:cNvPr id="6" name="Рамка 5"/>
          <p:cNvSpPr/>
          <p:nvPr/>
        </p:nvSpPr>
        <p:spPr>
          <a:xfrm>
            <a:off x="1285852" y="2000240"/>
            <a:ext cx="3714776" cy="3214710"/>
          </a:xfrm>
          <a:prstGeom prst="frame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 smtClean="0">
                <a:solidFill>
                  <a:schemeClr val="tx2"/>
                </a:solidFill>
              </a:rPr>
              <a:t>ПСИХИЧЕСКОЕ</a:t>
            </a:r>
            <a:endParaRPr lang="ru-RU" sz="3200" b="1" dirty="0">
              <a:solidFill>
                <a:schemeClr val="tx2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 rot="1456520">
            <a:off x="2907749" y="1380852"/>
            <a:ext cx="3080100" cy="428628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НРАВСТВЕННОЕ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20158779">
            <a:off x="98229" y="1404856"/>
            <a:ext cx="3281963" cy="400361"/>
          </a:xfrm>
          <a:prstGeom prst="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</a:rPr>
              <a:t>СОЦИАЛЬНОЕ</a:t>
            </a:r>
            <a:endParaRPr lang="ru-RU" sz="28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2976" y="214290"/>
            <a:ext cx="40719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5F9127"/>
                </a:solidFill>
              </a:rPr>
              <a:t>ЗДОРОВЬЕ</a:t>
            </a:r>
            <a:endParaRPr lang="ru-RU" sz="3600" b="1" dirty="0">
              <a:solidFill>
                <a:srgbClr val="5F91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0"/>
                            </p:stCondLst>
                            <p:childTnLst>
                              <p:par>
                                <p:cTn id="1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00298" y="1428736"/>
            <a:ext cx="628654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5F9127"/>
                </a:solidFill>
              </a:rPr>
              <a:t>Цель современного воспитания </a:t>
            </a:r>
            <a:r>
              <a:rPr lang="ru-RU" sz="2400" dirty="0" smtClean="0"/>
              <a:t>–     воспитать не только социально-активную, творческую, грамотную и самостоятельную личность, но и с сохранённым физическим и нравственным здоровьем.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214290"/>
            <a:ext cx="6143668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5F9127"/>
                </a:solidFill>
              </a:rPr>
              <a:t>Цель моей педагогической деятельности: </a:t>
            </a:r>
          </a:p>
          <a:p>
            <a:pPr>
              <a:buClr>
                <a:srgbClr val="5F9127"/>
              </a:buClr>
            </a:pPr>
            <a:r>
              <a:rPr lang="ru-RU" sz="2400" b="1" dirty="0" smtClean="0"/>
              <a:t>создание пространства, направленного на формирование у обучающихся понимания здоровья как основной жизненной ценности, а также личностных установок на здоровый образ жизни</a:t>
            </a:r>
            <a:endParaRPr lang="ru-RU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214282" y="3286124"/>
            <a:ext cx="892971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5F9127"/>
                </a:solidFill>
              </a:rPr>
              <a:t>Задачи: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 smtClean="0">
                <a:solidFill>
                  <a:srgbClr val="5F9127"/>
                </a:solidFill>
              </a:rPr>
              <a:t>  </a:t>
            </a:r>
            <a:r>
              <a:rPr lang="ru-RU" sz="2400" dirty="0" smtClean="0"/>
              <a:t>обеспечить школьникам возможность сохранения здоровья на период обучения в школе;</a:t>
            </a:r>
          </a:p>
          <a:p>
            <a:pPr lvl="0"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400" dirty="0" smtClean="0"/>
              <a:t> снизить уровень заболеваемости учащихся;</a:t>
            </a:r>
          </a:p>
          <a:p>
            <a:pPr lvl="0"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400" dirty="0" smtClean="0"/>
              <a:t> сохранить работоспособность на уроках;</a:t>
            </a:r>
          </a:p>
          <a:p>
            <a:pPr lvl="0"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400" dirty="0" smtClean="0"/>
              <a:t> сформировать у учащихся знания, умения и навыки, необходимые для создания здорового образа жизни;</a:t>
            </a:r>
          </a:p>
          <a:p>
            <a:pPr>
              <a:buFont typeface="Wingdings" pitchFamily="2" charset="2"/>
              <a:buChar char="§"/>
            </a:pPr>
            <a:endParaRPr lang="ru-RU" sz="2400" b="1" dirty="0">
              <a:solidFill>
                <a:srgbClr val="5F912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лнце 1"/>
          <p:cNvSpPr/>
          <p:nvPr/>
        </p:nvSpPr>
        <p:spPr>
          <a:xfrm>
            <a:off x="7000892" y="0"/>
            <a:ext cx="1857388" cy="1785950"/>
          </a:xfrm>
          <a:prstGeom prst="sun">
            <a:avLst/>
          </a:prstGeom>
          <a:solidFill>
            <a:srgbClr val="82D33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642910" y="500042"/>
            <a:ext cx="607223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5F9127"/>
                </a:solidFill>
              </a:rPr>
              <a:t>Формы проведения мероприятий:</a:t>
            </a: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b="1" dirty="0" smtClean="0">
                <a:solidFill>
                  <a:srgbClr val="5F9127"/>
                </a:solidFill>
              </a:rPr>
              <a:t>  </a:t>
            </a:r>
            <a:r>
              <a:rPr lang="ru-RU" sz="2800" dirty="0" smtClean="0"/>
              <a:t>беседа</a:t>
            </a: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классный час</a:t>
            </a: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>
                <a:sym typeface="Symbol"/>
              </a:rPr>
              <a:t> </a:t>
            </a:r>
            <a:r>
              <a:rPr lang="ru-RU" sz="2800" dirty="0" smtClean="0"/>
              <a:t>рассказы детей</a:t>
            </a: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акция</a:t>
            </a:r>
            <a:endParaRPr lang="ru-RU" sz="2800" dirty="0" smtClean="0">
              <a:sym typeface="Symbol"/>
            </a:endParaRP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конкурсы рисунков</a:t>
            </a: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>
                <a:sym typeface="Symbol"/>
              </a:rPr>
              <a:t> </a:t>
            </a:r>
            <a:r>
              <a:rPr lang="ru-RU" sz="2800" dirty="0" smtClean="0"/>
              <a:t>фото – выставка</a:t>
            </a:r>
            <a:endParaRPr lang="ru-RU" sz="2800" dirty="0" smtClean="0">
              <a:sym typeface="Symbol"/>
            </a:endParaRP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экскурсии</a:t>
            </a:r>
            <a:endParaRPr lang="ru-RU" sz="2800" dirty="0" smtClean="0">
              <a:sym typeface="Symbol"/>
            </a:endParaRP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спортивные праздники</a:t>
            </a:r>
            <a:endParaRPr lang="ru-RU" sz="2800" dirty="0" smtClean="0">
              <a:sym typeface="Symbol"/>
            </a:endParaRP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исследовательская работа (проекты)</a:t>
            </a:r>
          </a:p>
          <a:p>
            <a:pPr>
              <a:buClr>
                <a:srgbClr val="5F9127"/>
              </a:buClr>
              <a:buFont typeface="Arial" pitchFamily="34" charset="0"/>
              <a:buChar char="•"/>
            </a:pPr>
            <a:r>
              <a:rPr lang="ru-RU" sz="2800" dirty="0" smtClean="0"/>
              <a:t> диагностические исследования</a:t>
            </a:r>
            <a:endParaRPr lang="ru-RU" sz="2800" b="1" dirty="0" smtClean="0">
              <a:solidFill>
                <a:srgbClr val="5F9127"/>
              </a:solidFill>
            </a:endParaRPr>
          </a:p>
          <a:p>
            <a:endParaRPr lang="ru-RU" sz="2800" b="1" dirty="0" smtClean="0">
              <a:solidFill>
                <a:srgbClr val="5F9127"/>
              </a:solidFill>
            </a:endParaRPr>
          </a:p>
          <a:p>
            <a:endParaRPr lang="ru-RU" sz="2800" b="1" dirty="0">
              <a:solidFill>
                <a:srgbClr val="5F9127"/>
              </a:solidFill>
            </a:endParaRPr>
          </a:p>
        </p:txBody>
      </p:sp>
      <p:pic>
        <p:nvPicPr>
          <p:cNvPr id="4" name="Рисунок 3" descr="02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00562" y="1000108"/>
            <a:ext cx="3571900" cy="2678925"/>
          </a:xfrm>
          <a:prstGeom prst="rect">
            <a:avLst/>
          </a:prstGeom>
        </p:spPr>
      </p:pic>
      <p:pic>
        <p:nvPicPr>
          <p:cNvPr id="5" name="Рисунок 4" descr="027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29124" y="1000108"/>
            <a:ext cx="3619524" cy="2714644"/>
          </a:xfrm>
          <a:prstGeom prst="rect">
            <a:avLst/>
          </a:prstGeom>
        </p:spPr>
      </p:pic>
      <p:pic>
        <p:nvPicPr>
          <p:cNvPr id="6" name="Рисунок 5" descr="14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429124" y="1000108"/>
            <a:ext cx="3619526" cy="2714644"/>
          </a:xfrm>
          <a:prstGeom prst="rect">
            <a:avLst/>
          </a:prstGeom>
        </p:spPr>
      </p:pic>
      <p:pic>
        <p:nvPicPr>
          <p:cNvPr id="7" name="Рисунок 6" descr="IMG_2100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429124" y="1000108"/>
            <a:ext cx="3619525" cy="2714644"/>
          </a:xfrm>
          <a:prstGeom prst="rect">
            <a:avLst/>
          </a:prstGeom>
        </p:spPr>
      </p:pic>
      <p:pic>
        <p:nvPicPr>
          <p:cNvPr id="8" name="Рисунок 7" descr="IMG_1015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4" y="1000108"/>
            <a:ext cx="3619525" cy="2714644"/>
          </a:xfrm>
          <a:prstGeom prst="rect">
            <a:avLst/>
          </a:prstGeom>
        </p:spPr>
      </p:pic>
      <p:pic>
        <p:nvPicPr>
          <p:cNvPr id="9" name="Рисунок 8" descr="IMG_1009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4357686" y="1000108"/>
            <a:ext cx="3643338" cy="2732504"/>
          </a:xfrm>
          <a:prstGeom prst="rect">
            <a:avLst/>
          </a:prstGeom>
        </p:spPr>
      </p:pic>
      <p:pic>
        <p:nvPicPr>
          <p:cNvPr id="10" name="Рисунок 9" descr="Фото-1507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357686" y="1000108"/>
            <a:ext cx="3643306" cy="2732480"/>
          </a:xfrm>
          <a:prstGeom prst="rect">
            <a:avLst/>
          </a:prstGeom>
        </p:spPr>
      </p:pic>
      <p:pic>
        <p:nvPicPr>
          <p:cNvPr id="11" name="Рисунок 10"/>
          <p:cNvPicPr/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286248" y="1000108"/>
            <a:ext cx="4286280" cy="3000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4286248" y="928670"/>
            <a:ext cx="4256096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Рисунок 12"/>
          <p:cNvPicPr/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286248" y="928670"/>
            <a:ext cx="4286280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5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2000"/>
                            </p:stCondLst>
                            <p:childTnLst>
                              <p:par>
                                <p:cTn id="1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7000"/>
                            </p:stCondLst>
                            <p:childTnLst>
                              <p:par>
                                <p:cTn id="2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2000"/>
                            </p:stCondLst>
                            <p:childTnLst>
                              <p:par>
                                <p:cTn id="2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7000"/>
                            </p:stCondLst>
                            <p:childTnLst>
                              <p:par>
                                <p:cTn id="29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2000"/>
                            </p:stCondLst>
                            <p:childTnLst>
                              <p:par>
                                <p:cTn id="33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5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7000"/>
                            </p:stCondLst>
                            <p:childTnLst>
                              <p:par>
                                <p:cTn id="37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5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2000"/>
                            </p:stCondLst>
                            <p:childTnLst>
                              <p:par>
                                <p:cTn id="41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3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есяц 1"/>
          <p:cNvSpPr/>
          <p:nvPr/>
        </p:nvSpPr>
        <p:spPr>
          <a:xfrm>
            <a:off x="642910" y="428604"/>
            <a:ext cx="1143008" cy="1214446"/>
          </a:xfrm>
          <a:prstGeom prst="moon">
            <a:avLst/>
          </a:prstGeom>
          <a:solidFill>
            <a:srgbClr val="82D331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82D33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643042" y="714356"/>
            <a:ext cx="7143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5F9127"/>
                </a:solidFill>
              </a:rPr>
              <a:t>Упражнения для релаксационных пауз</a:t>
            </a:r>
            <a:endParaRPr lang="ru-RU" sz="3200" b="1" dirty="0">
              <a:solidFill>
                <a:srgbClr val="5F912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71538" y="2000240"/>
            <a:ext cx="7072362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5F9127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5F9127"/>
                </a:solidFill>
              </a:rPr>
              <a:t>«Бабочки» </a:t>
            </a:r>
            <a:r>
              <a:rPr lang="ru-RU" dirty="0" smtClean="0"/>
              <a:t>(упражнение активизирует структуры мозга, обеспечивающие запоминание): нарисовать в воздухе в горизонтальной плоскости «бабочку (восьмёрку)» по три раза каждой рукой, а затем обеими руками. </a:t>
            </a:r>
          </a:p>
          <a:p>
            <a:pPr>
              <a:buClr>
                <a:srgbClr val="5F9127"/>
              </a:buClr>
              <a:buFont typeface="Wingdings" pitchFamily="2" charset="2"/>
              <a:buChar char="v"/>
            </a:pPr>
            <a:endParaRPr lang="ru-RU" dirty="0" smtClean="0"/>
          </a:p>
          <a:p>
            <a:pPr>
              <a:buClr>
                <a:srgbClr val="5F9127"/>
              </a:buClr>
              <a:buFont typeface="Wingdings" pitchFamily="2" charset="2"/>
              <a:buChar char="v"/>
            </a:pPr>
            <a:r>
              <a:rPr lang="ru-RU" dirty="0" smtClean="0"/>
              <a:t> </a:t>
            </a:r>
            <a:r>
              <a:rPr lang="ru-RU" sz="2400" b="1" dirty="0" smtClean="0">
                <a:solidFill>
                  <a:srgbClr val="5F9127"/>
                </a:solidFill>
              </a:rPr>
              <a:t>«Ушки на макушке</a:t>
            </a:r>
            <a:r>
              <a:rPr lang="ru-RU" dirty="0" smtClean="0"/>
              <a:t>» (улучшает внимание, ясность восприятия и речь). Мягко заверните уши от верхней точки до мочки три раза. «Качели» (упражнение стимулирует мыслительные процессы). Дышите глубоко, расслабьте плечи и уроните голову вперёд. Позвольте голове медленно качаться из стороны в сторону, пока при помощи дыхания уходит напряжение. Подбородок вычерчивает слегка изогнутую линию на груди по мере расслабления шеи. Выполнять 30 секунд.</a:t>
            </a:r>
          </a:p>
          <a:p>
            <a:pPr>
              <a:buClr>
                <a:srgbClr val="5F9127"/>
              </a:buClr>
              <a:buFont typeface="Wingdings" pitchFamily="2" charset="2"/>
              <a:buChar char="v"/>
            </a:pPr>
            <a:endParaRPr lang="ru-RU" dirty="0" smtClean="0"/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214282" y="1142984"/>
            <a:ext cx="5929354" cy="319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176157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buFont typeface="Wingdings" pitchFamily="2" charset="2"/>
              <a:buChar char="v"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5F9127"/>
                </a:solidFill>
                <a:effectLst/>
                <a:latin typeface="Calibri" pitchFamily="34" charset="0"/>
                <a:ea typeface="Times New Roman" pitchFamily="18" charset="0"/>
                <a:cs typeface="Tahoma" pitchFamily="34" charset="0"/>
              </a:rPr>
              <a:t>Упражнение на развитие воображения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5F9127"/>
              </a:buClr>
              <a:buSzTx/>
              <a:tabLst/>
            </a:pPr>
            <a:endParaRPr lang="ru-RU" sz="2800" b="1" dirty="0" smtClean="0">
              <a:solidFill>
                <a:srgbClr val="5F9127"/>
              </a:solidFill>
              <a:latin typeface="Calibri" pitchFamily="34" charset="0"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Представьте себе, что перед вами стоит ваш друг. Теперь представьте, что он нахмурился. А вот он улыбается. А теперь он подходит к вам и обнимает вас за плечи.</a:t>
            </a:r>
            <a:b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</a:b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ahoma" pitchFamily="34" charset="0"/>
              </a:rPr>
              <a:t>Представьте ваш дом из детства, где вы когда-то жили. А теперь представьте скалистый остров в океане. Куст розы в саду. Песчаный пляж. Собачий лай. Тепло горячего душа. Шершавость наждачной бумаги. Запах сирени.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28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28728" y="500042"/>
            <a:ext cx="6286544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5F9127"/>
                </a:solidFill>
              </a:rPr>
              <a:t>Все болезни от нервов…</a:t>
            </a:r>
          </a:p>
          <a:p>
            <a:pPr algn="ctr"/>
            <a:r>
              <a:rPr lang="ru-RU" sz="2400" b="1" dirty="0" smtClean="0">
                <a:solidFill>
                  <a:srgbClr val="5F9127"/>
                </a:solidFill>
              </a:rPr>
              <a:t>(</a:t>
            </a:r>
            <a:r>
              <a:rPr lang="ru-RU" sz="2400" b="1" dirty="0" err="1" smtClean="0">
                <a:solidFill>
                  <a:srgbClr val="5F9127"/>
                </a:solidFill>
              </a:rPr>
              <a:t>психосоматика</a:t>
            </a:r>
            <a:r>
              <a:rPr lang="ru-RU" sz="2400" b="1" dirty="0" smtClean="0">
                <a:solidFill>
                  <a:srgbClr val="5F9127"/>
                </a:solidFill>
              </a:rPr>
              <a:t>)</a:t>
            </a:r>
          </a:p>
          <a:p>
            <a:pPr algn="ctr"/>
            <a:endParaRPr lang="ru-RU" sz="3200" b="1" dirty="0" smtClean="0">
              <a:solidFill>
                <a:srgbClr val="5F9127"/>
              </a:solidFill>
            </a:endParaRPr>
          </a:p>
          <a:p>
            <a:pPr algn="ctr"/>
            <a:endParaRPr lang="ru-RU" sz="3200" b="1" dirty="0" smtClean="0">
              <a:solidFill>
                <a:srgbClr val="5F9127"/>
              </a:solidFill>
            </a:endParaRPr>
          </a:p>
          <a:p>
            <a:pPr algn="ctr"/>
            <a:endParaRPr lang="ru-RU" sz="3200" b="1" dirty="0">
              <a:solidFill>
                <a:srgbClr val="5F9127"/>
              </a:solidFill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14348" y="2214554"/>
            <a:ext cx="7929618" cy="3293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Существует несколько причин возникновения болезней: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   1. Генетическая или конституциональная предрасположенность органа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   2. Стресс, </a:t>
            </a:r>
            <a:r>
              <a:rPr kumimoji="0" lang="ru-RU" sz="2000" b="0" u="none" strike="noStrike" cap="none" normalizeH="0" baseline="0" dirty="0" err="1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психотравмы</a:t>
            </a: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   3. Внутренний конфликт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ea typeface="Times New Roman" pitchFamily="18" charset="0"/>
                <a:cs typeface="Tahoma" pitchFamily="34" charset="0"/>
              </a:rPr>
              <a:t>Перефразируя известную поговорку, можно сказать: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ea typeface="Times New Roman" pitchFamily="18" charset="0"/>
              <a:cs typeface="Tahoma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u="none" strike="noStrike" cap="none" normalizeH="0" baseline="0" dirty="0" smtClean="0">
                <a:ln>
                  <a:noFill/>
                </a:ln>
                <a:solidFill>
                  <a:srgbClr val="5F9127"/>
                </a:solidFill>
                <a:effectLst/>
                <a:ea typeface="Times New Roman" pitchFamily="18" charset="0"/>
                <a:cs typeface="Tahoma" pitchFamily="34" charset="0"/>
              </a:rPr>
              <a:t>«Скажи мне, чем ты болеешь, и я скажу, кто ты».</a:t>
            </a:r>
            <a:endParaRPr kumimoji="0" lang="ru-RU" sz="3600" b="1" u="none" strike="noStrike" cap="none" normalizeH="0" baseline="0" dirty="0" smtClean="0">
              <a:ln>
                <a:noFill/>
              </a:ln>
              <a:solidFill>
                <a:srgbClr val="5F9127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412</TotalTime>
  <Words>410</Words>
  <Application>Microsoft Office PowerPoint</Application>
  <PresentationFormat>Экран (4:3)</PresentationFormat>
  <Paragraphs>94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РАЗВИТИЕ НРАВСТВЕННОГО И МОРАЛЬНОГО ЗДОРОВЬЯ ШКОЛЬНИКОВ 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РАЗВИТИЕ НРАВСТВЕННОГО И МОРАЛЬНОГО ЗДОРОВЬЯ ШКОЛЬНИКОВ</dc:title>
  <dc:creator>DNA7 X64</dc:creator>
  <cp:lastModifiedBy>DNA7 X64</cp:lastModifiedBy>
  <cp:revision>39</cp:revision>
  <dcterms:created xsi:type="dcterms:W3CDTF">2017-03-16T19:51:59Z</dcterms:created>
  <dcterms:modified xsi:type="dcterms:W3CDTF">2017-03-19T13:12:23Z</dcterms:modified>
</cp:coreProperties>
</file>