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E1EA2FB-F678-4BB2-A4C0-E42F3D934BF7}" type="datetimeFigureOut">
              <a:rPr lang="ru-RU" smtClean="0"/>
              <a:t>20.05.2021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5BED85-636C-479D-9F66-A26265DEE662}"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945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E1EA2FB-F678-4BB2-A4C0-E42F3D934BF7}" type="datetimeFigureOut">
              <a:rPr lang="ru-RU" smtClean="0"/>
              <a:t>20.05.2021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5BED85-636C-479D-9F66-A26265DEE662}" type="slidenum">
              <a:rPr lang="ru-RU" smtClean="0"/>
              <a:t>‹#›</a:t>
            </a:fld>
            <a:endParaRPr lang="ru-RU"/>
          </a:p>
        </p:txBody>
      </p:sp>
    </p:spTree>
    <p:extLst>
      <p:ext uri="{BB962C8B-B14F-4D97-AF65-F5344CB8AC3E}">
        <p14:creationId xmlns:p14="http://schemas.microsoft.com/office/powerpoint/2010/main" val="68719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E1EA2FB-F678-4BB2-A4C0-E42F3D934BF7}" type="datetimeFigureOut">
              <a:rPr lang="ru-RU" smtClean="0"/>
              <a:t>20.05.2021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5BED85-636C-479D-9F66-A26265DEE662}" type="slidenum">
              <a:rPr lang="ru-RU" smtClean="0"/>
              <a:t>‹#›</a:t>
            </a:fld>
            <a:endParaRPr lang="ru-RU"/>
          </a:p>
        </p:txBody>
      </p:sp>
    </p:spTree>
    <p:extLst>
      <p:ext uri="{BB962C8B-B14F-4D97-AF65-F5344CB8AC3E}">
        <p14:creationId xmlns:p14="http://schemas.microsoft.com/office/powerpoint/2010/main" val="2219955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E1EA2FB-F678-4BB2-A4C0-E42F3D934BF7}" type="datetimeFigureOut">
              <a:rPr lang="ru-RU" smtClean="0"/>
              <a:t>20.05.2021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5BED85-636C-479D-9F66-A26265DEE662}" type="slidenum">
              <a:rPr lang="ru-RU" smtClean="0"/>
              <a:t>‹#›</a:t>
            </a:fld>
            <a:endParaRPr lang="ru-RU"/>
          </a:p>
        </p:txBody>
      </p:sp>
    </p:spTree>
    <p:extLst>
      <p:ext uri="{BB962C8B-B14F-4D97-AF65-F5344CB8AC3E}">
        <p14:creationId xmlns:p14="http://schemas.microsoft.com/office/powerpoint/2010/main" val="2298879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E1EA2FB-F678-4BB2-A4C0-E42F3D934BF7}" type="datetimeFigureOut">
              <a:rPr lang="ru-RU" smtClean="0"/>
              <a:t>20.05.2021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5BED85-636C-479D-9F66-A26265DEE662}"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686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E1EA2FB-F678-4BB2-A4C0-E42F3D934BF7}" type="datetimeFigureOut">
              <a:rPr lang="ru-RU" smtClean="0"/>
              <a:t>20.05.2021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5BED85-636C-479D-9F66-A26265DEE662}" type="slidenum">
              <a:rPr lang="ru-RU" smtClean="0"/>
              <a:t>‹#›</a:t>
            </a:fld>
            <a:endParaRPr lang="ru-RU"/>
          </a:p>
        </p:txBody>
      </p:sp>
    </p:spTree>
    <p:extLst>
      <p:ext uri="{BB962C8B-B14F-4D97-AF65-F5344CB8AC3E}">
        <p14:creationId xmlns:p14="http://schemas.microsoft.com/office/powerpoint/2010/main" val="827066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E1EA2FB-F678-4BB2-A4C0-E42F3D934BF7}" type="datetimeFigureOut">
              <a:rPr lang="ru-RU" smtClean="0"/>
              <a:t>20.05.2021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55BED85-636C-479D-9F66-A26265DEE662}" type="slidenum">
              <a:rPr lang="ru-RU" smtClean="0"/>
              <a:t>‹#›</a:t>
            </a:fld>
            <a:endParaRPr lang="ru-RU"/>
          </a:p>
        </p:txBody>
      </p:sp>
    </p:spTree>
    <p:extLst>
      <p:ext uri="{BB962C8B-B14F-4D97-AF65-F5344CB8AC3E}">
        <p14:creationId xmlns:p14="http://schemas.microsoft.com/office/powerpoint/2010/main" val="805833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E1EA2FB-F678-4BB2-A4C0-E42F3D934BF7}" type="datetimeFigureOut">
              <a:rPr lang="ru-RU" smtClean="0"/>
              <a:t>20.05.2021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55BED85-636C-479D-9F66-A26265DEE662}" type="slidenum">
              <a:rPr lang="ru-RU" smtClean="0"/>
              <a:t>‹#›</a:t>
            </a:fld>
            <a:endParaRPr lang="ru-RU"/>
          </a:p>
        </p:txBody>
      </p:sp>
    </p:spTree>
    <p:extLst>
      <p:ext uri="{BB962C8B-B14F-4D97-AF65-F5344CB8AC3E}">
        <p14:creationId xmlns:p14="http://schemas.microsoft.com/office/powerpoint/2010/main" val="34935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E1EA2FB-F678-4BB2-A4C0-E42F3D934BF7}" type="datetimeFigureOut">
              <a:rPr lang="ru-RU" smtClean="0"/>
              <a:t>20.05.2021</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D55BED85-636C-479D-9F66-A26265DEE662}" type="slidenum">
              <a:rPr lang="ru-RU" smtClean="0"/>
              <a:t>‹#›</a:t>
            </a:fld>
            <a:endParaRPr lang="ru-RU"/>
          </a:p>
        </p:txBody>
      </p:sp>
    </p:spTree>
    <p:extLst>
      <p:ext uri="{BB962C8B-B14F-4D97-AF65-F5344CB8AC3E}">
        <p14:creationId xmlns:p14="http://schemas.microsoft.com/office/powerpoint/2010/main" val="295668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E1EA2FB-F678-4BB2-A4C0-E42F3D934BF7}" type="datetimeFigureOut">
              <a:rPr lang="ru-RU" smtClean="0"/>
              <a:t>20.05.2021</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5BED85-636C-479D-9F66-A26265DEE662}" type="slidenum">
              <a:rPr lang="ru-RU" smtClean="0"/>
              <a:t>‹#›</a:t>
            </a:fld>
            <a:endParaRPr lang="ru-RU"/>
          </a:p>
        </p:txBody>
      </p:sp>
    </p:spTree>
    <p:extLst>
      <p:ext uri="{BB962C8B-B14F-4D97-AF65-F5344CB8AC3E}">
        <p14:creationId xmlns:p14="http://schemas.microsoft.com/office/powerpoint/2010/main" val="242054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E1EA2FB-F678-4BB2-A4C0-E42F3D934BF7}" type="datetimeFigureOut">
              <a:rPr lang="ru-RU" smtClean="0"/>
              <a:t>20.05.2021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5BED85-636C-479D-9F66-A26265DEE662}" type="slidenum">
              <a:rPr lang="ru-RU" smtClean="0"/>
              <a:t>‹#›</a:t>
            </a:fld>
            <a:endParaRPr lang="ru-RU"/>
          </a:p>
        </p:txBody>
      </p:sp>
    </p:spTree>
    <p:extLst>
      <p:ext uri="{BB962C8B-B14F-4D97-AF65-F5344CB8AC3E}">
        <p14:creationId xmlns:p14="http://schemas.microsoft.com/office/powerpoint/2010/main" val="397880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E1EA2FB-F678-4BB2-A4C0-E42F3D934BF7}" type="datetimeFigureOut">
              <a:rPr lang="ru-RU" smtClean="0"/>
              <a:t>20.05.2021</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5BED85-636C-479D-9F66-A26265DEE662}"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59712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who.int/tobacco/wntd/previous/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6366" y="773195"/>
            <a:ext cx="8412480" cy="3566160"/>
          </a:xfrm>
        </p:spPr>
        <p:txBody>
          <a:bodyPr/>
          <a:lstStyle/>
          <a:p>
            <a:r>
              <a:rPr lang="ru-RU" dirty="0" smtClean="0"/>
              <a:t>31 мая- ВСЕМИРНЫЙ  ДЕНЬ БЕЗ ТАБАКА</a:t>
            </a:r>
            <a:endParaRPr lang="ru-RU" dirty="0"/>
          </a:p>
        </p:txBody>
      </p:sp>
      <p:pic>
        <p:nvPicPr>
          <p:cNvPr id="1026" name="Picture 2" descr="https://prv-lib.ru/wp-content/uploads/2019/05/Vsemirnyj-den-bez-tabak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6717" y="358419"/>
            <a:ext cx="4378816" cy="2616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603087" y="5203065"/>
            <a:ext cx="2910625" cy="923330"/>
          </a:xfrm>
          <a:prstGeom prst="rect">
            <a:avLst/>
          </a:prstGeom>
          <a:noFill/>
        </p:spPr>
        <p:txBody>
          <a:bodyPr wrap="square" rtlCol="0">
            <a:spAutoFit/>
          </a:bodyPr>
          <a:lstStyle/>
          <a:p>
            <a:r>
              <a:rPr lang="ru-RU" dirty="0" smtClean="0"/>
              <a:t>ГБОУ школа №594 Московского р-на г. Санкт-Петербурга</a:t>
            </a:r>
            <a:endParaRPr lang="ru-RU" dirty="0"/>
          </a:p>
        </p:txBody>
      </p:sp>
    </p:spTree>
    <p:extLst>
      <p:ext uri="{BB962C8B-B14F-4D97-AF65-F5344CB8AC3E}">
        <p14:creationId xmlns:p14="http://schemas.microsoft.com/office/powerpoint/2010/main" val="105781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18940"/>
            <a:ext cx="10058400" cy="1260842"/>
          </a:xfrm>
        </p:spPr>
        <p:txBody>
          <a:bodyPr/>
          <a:lstStyle/>
          <a:p>
            <a:r>
              <a:rPr lang="ru-RU" dirty="0" smtClean="0">
                <a:solidFill>
                  <a:schemeClr val="tx1"/>
                </a:solidFill>
                <a:latin typeface="Times New Roman" panose="02020603050405020304" pitchFamily="18" charset="0"/>
                <a:cs typeface="Times New Roman" panose="02020603050405020304" pitchFamily="18" charset="0"/>
              </a:rPr>
              <a:t>Всемирный день без табака</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37427" y="1884371"/>
            <a:ext cx="10058400" cy="4023360"/>
          </a:xfrm>
        </p:spPr>
        <p:txBody>
          <a:bodyPr/>
          <a:lstStyle/>
          <a:p>
            <a:r>
              <a:rPr lang="ru-RU" sz="2400" dirty="0">
                <a:solidFill>
                  <a:schemeClr val="tx1"/>
                </a:solidFill>
                <a:latin typeface="Times New Roman" panose="02020603050405020304" pitchFamily="18" charset="0"/>
                <a:cs typeface="Times New Roman" panose="02020603050405020304" pitchFamily="18" charset="0"/>
                <a:hlinkClick r:id="rId2"/>
              </a:rPr>
              <a:t>Всемирный день без табака</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World</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No</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Tobacco</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Day</a:t>
            </a:r>
            <a:r>
              <a:rPr lang="ru-RU" sz="2400" dirty="0">
                <a:solidFill>
                  <a:schemeClr val="tx1"/>
                </a:solidFill>
                <a:latin typeface="Times New Roman" panose="02020603050405020304" pitchFamily="18" charset="0"/>
                <a:cs typeface="Times New Roman" panose="02020603050405020304" pitchFamily="18" charset="0"/>
              </a:rPr>
              <a:t>) – это международная акция по борьбе с курением, которая ежегодно проводится во всем мире 31 мая. День был установлен в 1987 году Всемирной организацией здравоохранения (ВОЗ) для привлечения глобального внимания к табачной эпидемии и ее смертельным последствиям</a:t>
            </a:r>
            <a:r>
              <a:rPr lang="ru-RU" sz="2400" dirty="0" smtClean="0">
                <a:solidFill>
                  <a:schemeClr val="tx1"/>
                </a:solidFill>
                <a:latin typeface="Times New Roman" panose="02020603050405020304" pitchFamily="18" charset="0"/>
                <a:cs typeface="Times New Roman" panose="02020603050405020304" pitchFamily="18" charset="0"/>
              </a:rPr>
              <a:t>.</a:t>
            </a:r>
          </a:p>
          <a:p>
            <a:r>
              <a:rPr lang="ru-RU" sz="2400" dirty="0" smtClean="0">
                <a:solidFill>
                  <a:schemeClr val="tx1"/>
                </a:solidFill>
                <a:latin typeface="Times New Roman" panose="02020603050405020304" pitchFamily="18" charset="0"/>
                <a:cs typeface="Times New Roman" panose="02020603050405020304" pitchFamily="18" charset="0"/>
              </a:rPr>
              <a:t>Курение </a:t>
            </a:r>
            <a:r>
              <a:rPr lang="ru-RU" sz="2400" dirty="0">
                <a:solidFill>
                  <a:schemeClr val="tx1"/>
                </a:solidFill>
                <a:latin typeface="Times New Roman" panose="02020603050405020304" pitchFamily="18" charset="0"/>
                <a:cs typeface="Times New Roman" panose="02020603050405020304" pitchFamily="18" charset="0"/>
              </a:rPr>
              <a:t>— вдыхание дыма препаратов, преимущественно растительного происхождения, тлеющих в потоке вдыхаемого </a:t>
            </a:r>
            <a:r>
              <a:rPr lang="ru-RU" sz="2400" dirty="0" smtClean="0">
                <a:solidFill>
                  <a:schemeClr val="tx1"/>
                </a:solidFill>
                <a:latin typeface="Times New Roman" panose="02020603050405020304" pitchFamily="18" charset="0"/>
                <a:cs typeface="Times New Roman" panose="02020603050405020304" pitchFamily="18" charset="0"/>
              </a:rPr>
              <a:t>воздуха, </a:t>
            </a:r>
            <a:r>
              <a:rPr lang="ru-RU" sz="2400" dirty="0">
                <a:solidFill>
                  <a:schemeClr val="tx1"/>
                </a:solidFill>
                <a:latin typeface="Times New Roman" panose="02020603050405020304" pitchFamily="18" charset="0"/>
                <a:cs typeface="Times New Roman" panose="02020603050405020304" pitchFamily="18" charset="0"/>
              </a:rPr>
              <a:t>с целью насыщения организма содержащимися в них активными веществами путём их возгонки и последующего всасывания в лёгких и дыхательных путях.</a:t>
            </a:r>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dirty="0"/>
          </a:p>
        </p:txBody>
      </p:sp>
      <p:pic>
        <p:nvPicPr>
          <p:cNvPr id="2054" name="Picture 6" descr="https://avatars.mds.yandex.net/get-zen_doc/1244179/pub_5c88fe827ee65a00b4aef14f_5c890903475eeb00b3776d7b/scale_1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79373" y="218940"/>
            <a:ext cx="2776074" cy="1778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06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9398" y="828303"/>
            <a:ext cx="11127347" cy="4023360"/>
          </a:xfrm>
        </p:spPr>
        <p:txBody>
          <a:bodyPr>
            <a:noAutofit/>
          </a:bodyPr>
          <a:lstStyle/>
          <a:p>
            <a:r>
              <a:rPr lang="ru-RU" sz="2800" dirty="0">
                <a:solidFill>
                  <a:schemeClr val="tx1"/>
                </a:solidFill>
                <a:latin typeface="Times New Roman" panose="02020603050405020304" pitchFamily="18" charset="0"/>
                <a:cs typeface="Times New Roman" panose="02020603050405020304" pitchFamily="18" charset="0"/>
              </a:rPr>
              <a:t>Множественные научные исследования доказали, что курение способствует развитию таких заболеваний, как</a:t>
            </a:r>
            <a:r>
              <a:rPr lang="ru-RU" sz="2800" dirty="0" smtClean="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рак гортани, губ, языка, пищевода, легких, желудка и других органов</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эмфизема легких, астма, ХОБЛ (хроническая </a:t>
            </a:r>
            <a:r>
              <a:rPr lang="ru-RU" dirty="0" err="1">
                <a:solidFill>
                  <a:schemeClr val="tx1"/>
                </a:solidFill>
                <a:latin typeface="Times New Roman" panose="02020603050405020304" pitchFamily="18" charset="0"/>
                <a:cs typeface="Times New Roman" panose="02020603050405020304" pitchFamily="18" charset="0"/>
              </a:rPr>
              <a:t>обструктивная</a:t>
            </a:r>
            <a:r>
              <a:rPr lang="ru-RU" dirty="0">
                <a:solidFill>
                  <a:schemeClr val="tx1"/>
                </a:solidFill>
                <a:latin typeface="Times New Roman" panose="02020603050405020304" pitchFamily="18" charset="0"/>
                <a:cs typeface="Times New Roman" panose="02020603050405020304" pitchFamily="18" charset="0"/>
              </a:rPr>
              <a:t> болезнь легких), бронхит, пневмония</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стенокардия, инфаркт миокарда, инсульт</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облитерирующий эндартериит или тромбоз нижних конечностей</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аневризма аорты</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гастрит, язвенная болезнь, панкреатит</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катаракта</a:t>
            </a:r>
          </a:p>
          <a:p>
            <a:pPr>
              <a:buFont typeface="Arial" panose="020B0604020202020204" pitchFamily="34" charset="0"/>
              <a:buChar char="•"/>
            </a:pPr>
            <a:r>
              <a:rPr lang="ru-RU" dirty="0">
                <a:solidFill>
                  <a:schemeClr val="tx1"/>
                </a:solidFill>
                <a:latin typeface="Times New Roman" panose="02020603050405020304" pitchFamily="18" charset="0"/>
                <a:cs typeface="Times New Roman" panose="02020603050405020304" pitchFamily="18" charset="0"/>
              </a:rPr>
              <a:t>остеопороз</a:t>
            </a:r>
          </a:p>
          <a:p>
            <a:pPr>
              <a:buFont typeface="Arial" panose="020B0604020202020204" pitchFamily="34" charset="0"/>
              <a:buChar char="•"/>
            </a:pPr>
            <a:r>
              <a:rPr lang="ru-RU" dirty="0" err="1">
                <a:solidFill>
                  <a:schemeClr val="tx1"/>
                </a:solidFill>
                <a:latin typeface="Times New Roman" panose="02020603050405020304" pitchFamily="18" charset="0"/>
                <a:cs typeface="Times New Roman" panose="02020603050405020304" pitchFamily="18" charset="0"/>
              </a:rPr>
              <a:t>эректильная</a:t>
            </a:r>
            <a:r>
              <a:rPr lang="ru-RU" dirty="0">
                <a:solidFill>
                  <a:schemeClr val="tx1"/>
                </a:solidFill>
                <a:latin typeface="Times New Roman" panose="02020603050405020304" pitchFamily="18" charset="0"/>
                <a:cs typeface="Times New Roman" panose="02020603050405020304" pitchFamily="18" charset="0"/>
              </a:rPr>
              <a:t> дисфункция и </a:t>
            </a:r>
            <a:r>
              <a:rPr lang="ru-RU" dirty="0" smtClean="0">
                <a:solidFill>
                  <a:schemeClr val="tx1"/>
                </a:solidFill>
                <a:latin typeface="Times New Roman" panose="02020603050405020304" pitchFamily="18" charset="0"/>
                <a:cs typeface="Times New Roman" panose="02020603050405020304" pitchFamily="18" charset="0"/>
              </a:rPr>
              <a:t>бесплодие </a:t>
            </a:r>
            <a:endParaRPr lang="ru-RU" dirty="0">
              <a:solidFill>
                <a:schemeClr val="tx1"/>
              </a:solidFill>
              <a:latin typeface="Times New Roman" panose="02020603050405020304" pitchFamily="18" charset="0"/>
              <a:cs typeface="Times New Roman" panose="02020603050405020304" pitchFamily="18" charset="0"/>
            </a:endParaRPr>
          </a:p>
        </p:txBody>
      </p:sp>
      <p:pic>
        <p:nvPicPr>
          <p:cNvPr id="3076" name="Picture 4" descr="https://myslide.ru/documents_7/70c373874e2f55f705c92b2ed041f752/im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9437" y="3509040"/>
            <a:ext cx="4932608" cy="2814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02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Всемирный день без табака</a:t>
            </a:r>
            <a:endParaRPr lang="ru-RU" dirty="0"/>
          </a:p>
        </p:txBody>
      </p:sp>
      <p:pic>
        <p:nvPicPr>
          <p:cNvPr id="4098" name="Picture 2" descr="https://forumsamogon.ru/wp-content/uploads/a/0/d/a0d80566c51c7257bb3a24db42aff89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66607" y="1846263"/>
            <a:ext cx="7519112"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106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7427" y="309093"/>
            <a:ext cx="5586855" cy="5456971"/>
          </a:xfrm>
        </p:spPr>
        <p:txBody>
          <a:bodyPr>
            <a:normAutofit fontScale="92500" lnSpcReduction="20000"/>
          </a:bodyPr>
          <a:lstStyle/>
          <a:p>
            <a:pPr algn="just"/>
            <a:r>
              <a:rPr lang="ru-RU" sz="2400" dirty="0">
                <a:solidFill>
                  <a:schemeClr val="tx1"/>
                </a:solidFill>
              </a:rPr>
              <a:t>Американские ученые доказали, что отказ от табака в любом возрасте, при любом стаже курения и количестве выкуриваемых за сутки сигарет принесет организму только пользу. Да, тело курильщика никогда не вернется в исходное состояние и не станет таким, как у никогда не курившего человека. Более того, последствия отказа от курения будут напоминать о себе еще на протяжении восьми лет после последней выкуренной сигареты.</a:t>
            </a:r>
          </a:p>
          <a:p>
            <a:pPr algn="just"/>
            <a:r>
              <a:rPr lang="ru-RU" sz="2400" dirty="0">
                <a:solidFill>
                  <a:schemeClr val="tx1"/>
                </a:solidFill>
              </a:rPr>
              <a:t>Однако работа органов, тканей и клеток организма без никотина постепенно налаживается. Он быстрее восстанавливается после физических нагрузок, повышается психологическая устойчивость, улучшаются внешние данные человека. Резкий или постепенный отказ от курения не сулит человеку ничего, кроме исцеления от зависимости, получения шанса жить дольше, лучше, богаче.</a:t>
            </a:r>
          </a:p>
          <a:p>
            <a:endParaRPr lang="ru-RU" dirty="0"/>
          </a:p>
        </p:txBody>
      </p:sp>
      <p:pic>
        <p:nvPicPr>
          <p:cNvPr id="5122" name="Picture 2" descr="https://forumsamogon.ru/wp-content/uploads/4/8/3/4832b488f0d6986bfbc293470f3a226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8797" y="535861"/>
            <a:ext cx="5614161" cy="4615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55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ttps://www.mirprognozov.ru/uploads/images/old/1452852562-No-Smoking-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5929" y="504095"/>
            <a:ext cx="6027312" cy="5355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630197"/>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48</TotalTime>
  <Words>104</Words>
  <Application>Microsoft Office PowerPoint</Application>
  <PresentationFormat>Широкоэкранный</PresentationFormat>
  <Paragraphs>18</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Ретро</vt:lpstr>
      <vt:lpstr>31 мая- ВСЕМИРНЫЙ  ДЕНЬ БЕЗ ТАБАКА</vt:lpstr>
      <vt:lpstr>Всемирный день без табака</vt:lpstr>
      <vt:lpstr>Презентация PowerPoint</vt:lpstr>
      <vt:lpstr>Всемирный день без табака</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 мая- ВСЕМИРНЫЙ  ДЕНЬ БЕЗ ТАБАКА</dc:title>
  <dc:creator>Секретарь</dc:creator>
  <cp:lastModifiedBy>Секретарь</cp:lastModifiedBy>
  <cp:revision>6</cp:revision>
  <dcterms:created xsi:type="dcterms:W3CDTF">2021-05-20T08:40:26Z</dcterms:created>
  <dcterms:modified xsi:type="dcterms:W3CDTF">2021-05-20T09:28:30Z</dcterms:modified>
</cp:coreProperties>
</file>