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152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68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28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86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47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97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47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46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86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96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03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ya-i-mir.ru/konkurs-2015-2016/regionalnyj-tu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51520" y="1229210"/>
            <a:ext cx="8520600" cy="9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chemeClr val="tx1"/>
                </a:solidFill>
              </a:rPr>
              <a:t>ГБОУ школа 594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chemeClr val="tx1"/>
                </a:solidFill>
              </a:rPr>
              <a:t>Московского района </a:t>
            </a:r>
            <a:r>
              <a:rPr lang="ru" dirty="0" smtClean="0">
                <a:solidFill>
                  <a:schemeClr val="tx1"/>
                </a:solidFill>
              </a:rPr>
              <a:t>Санкт-петербурга</a:t>
            </a:r>
            <a:endParaRPr lang="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479484"/>
            <a:ext cx="3766595" cy="25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159" y="339470"/>
            <a:ext cx="6705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Надомное обучение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3" y="2715766"/>
            <a:ext cx="2283718" cy="2283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776864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Клуб семейного чтения «Услада» 1998 – 2015 год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5496" y="843558"/>
            <a:ext cx="8856984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ru" dirty="0">
                <a:solidFill>
                  <a:schemeClr val="tx1"/>
                </a:solidFill>
              </a:rPr>
              <a:t>проводятся тематические занятия для детей, их родителей, учителей - в библиотеке им.Паустовского (по плану, 1 раз в месяц), - аналог “</a:t>
            </a:r>
            <a:r>
              <a:rPr lang="ru" dirty="0">
                <a:solidFill>
                  <a:schemeClr val="tx1"/>
                </a:solidFill>
                <a:highlight>
                  <a:srgbClr val="FFFFFF"/>
                </a:highlight>
              </a:rPr>
              <a:t>Кружка по интересам”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075" y="2118625"/>
            <a:ext cx="3730325" cy="27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520600" cy="572700"/>
          </a:xfrm>
        </p:spPr>
        <p:txBody>
          <a:bodyPr/>
          <a:lstStyle/>
          <a:p>
            <a:r>
              <a:rPr lang="ru" sz="2400" dirty="0">
                <a:solidFill>
                  <a:srgbClr val="000000"/>
                </a:solidFill>
              </a:rPr>
              <a:t>Доступная среда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71550"/>
            <a:ext cx="8520600" cy="3416400"/>
          </a:xfrm>
        </p:spPr>
        <p:txBody>
          <a:bodyPr/>
          <a:lstStyle/>
          <a:p>
            <a:pPr marL="358775" lvl="0" indent="-358775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ru" sz="2000" dirty="0" smtClean="0">
                <a:solidFill>
                  <a:schemeClr val="tx1"/>
                </a:solidFill>
              </a:rPr>
              <a:t>Имеются </a:t>
            </a:r>
            <a:r>
              <a:rPr lang="ru" sz="2000" dirty="0">
                <a:solidFill>
                  <a:schemeClr val="tx1"/>
                </a:solidFill>
              </a:rPr>
              <a:t>аппарели.</a:t>
            </a: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ru" sz="2000" dirty="0" smtClean="0">
                <a:solidFill>
                  <a:schemeClr val="tx1"/>
                </a:solidFill>
              </a:rPr>
              <a:t>Имеется </a:t>
            </a:r>
            <a:r>
              <a:rPr lang="ru" sz="2000" dirty="0">
                <a:solidFill>
                  <a:schemeClr val="tx1"/>
                </a:solidFill>
              </a:rPr>
              <a:t>система вызова персонала. </a:t>
            </a: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ru" sz="2000" dirty="0" smtClean="0">
                <a:solidFill>
                  <a:schemeClr val="tx1"/>
                </a:solidFill>
              </a:rPr>
              <a:t>Туалетная </a:t>
            </a:r>
            <a:r>
              <a:rPr lang="ru" sz="2000" dirty="0">
                <a:solidFill>
                  <a:schemeClr val="tx1"/>
                </a:solidFill>
              </a:rPr>
              <a:t>комната оборудована для посещения инвалидов на креслах-колясках и для инвалидов с нарушениями опорно-двигательного аппарата. </a:t>
            </a: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ru" sz="2000" dirty="0" smtClean="0">
                <a:solidFill>
                  <a:schemeClr val="tx1"/>
                </a:solidFill>
              </a:rPr>
              <a:t>Краевые </a:t>
            </a:r>
            <a:r>
              <a:rPr lang="ru" sz="2000" dirty="0">
                <a:solidFill>
                  <a:schemeClr val="tx1"/>
                </a:solidFill>
              </a:rPr>
              <a:t>ступени лестничных маршей в здании выделены </a:t>
            </a:r>
            <a:r>
              <a:rPr lang="ru" sz="2000" dirty="0" smtClean="0">
                <a:solidFill>
                  <a:schemeClr val="tx1"/>
                </a:solidFill>
              </a:rPr>
              <a:t>цветом</a:t>
            </a:r>
            <a:r>
              <a:rPr lang="ru" sz="2000" dirty="0">
                <a:solidFill>
                  <a:schemeClr val="tx1"/>
                </a:solidFill>
              </a:rPr>
              <a:t>. </a:t>
            </a: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ru" sz="2000" dirty="0" smtClean="0">
                <a:solidFill>
                  <a:schemeClr val="tx1"/>
                </a:solidFill>
              </a:rPr>
              <a:t>Имеются </a:t>
            </a:r>
            <a:r>
              <a:rPr lang="ru" sz="2000" dirty="0">
                <a:solidFill>
                  <a:schemeClr val="tx1"/>
                </a:solidFill>
              </a:rPr>
              <a:t>информационные знаки инвалидов у входа в доступный туалет. </a:t>
            </a: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ru" sz="2000" dirty="0" smtClean="0">
                <a:solidFill>
                  <a:schemeClr val="tx1"/>
                </a:solidFill>
              </a:rPr>
              <a:t>Имеются </a:t>
            </a:r>
            <a:r>
              <a:rPr lang="ru" sz="2000" dirty="0">
                <a:solidFill>
                  <a:schemeClr val="tx1"/>
                </a:solidFill>
              </a:rPr>
              <a:t>дополнительные поручни на лестницах в здании и наружной лестнице при входе в здании. </a:t>
            </a:r>
            <a:endParaRPr lang="ru" sz="2000" dirty="0" smtClean="0">
              <a:solidFill>
                <a:schemeClr val="tx1"/>
              </a:solidFill>
            </a:endParaRP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ru" sz="2000" dirty="0" smtClean="0">
                <a:solidFill>
                  <a:schemeClr val="tx1"/>
                </a:solidFill>
              </a:rPr>
              <a:t>Оказывается </a:t>
            </a:r>
            <a:r>
              <a:rPr lang="ru" sz="2000" dirty="0">
                <a:solidFill>
                  <a:schemeClr val="tx1"/>
                </a:solidFill>
              </a:rPr>
              <a:t>образовательная услуга по надомному обучению.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150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/>
              <a:t>Виды надомного обучения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512" y="1131590"/>
            <a:ext cx="8868812" cy="22322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ru" sz="2400" dirty="0">
                <a:solidFill>
                  <a:schemeClr val="tx1"/>
                </a:solidFill>
              </a:rPr>
              <a:t>индивидуальное обучение на дому по мед.показаниям,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" sz="2400" dirty="0">
                <a:solidFill>
                  <a:schemeClr val="tx1"/>
                </a:solidFill>
              </a:rPr>
              <a:t>семейное обучение,</a:t>
            </a:r>
          </a:p>
          <a:p>
            <a:pPr marL="457200" lvl="0" indent="-4191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" sz="2400" dirty="0">
                <a:solidFill>
                  <a:schemeClr val="tx1"/>
                </a:solidFill>
              </a:rPr>
              <a:t>дистанционное обучение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04" y="2499742"/>
            <a:ext cx="3382750" cy="24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406375" y="231758"/>
            <a:ext cx="8520600" cy="2520000"/>
          </a:xfrm>
          <a:prstGeom prst="downArrowCallout">
            <a:avLst>
              <a:gd name="adj1" fmla="val 24438"/>
              <a:gd name="adj2" fmla="val 25000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/>
              <a:t>Минусы домашнего обучения вполне очевидны: </a:t>
            </a:r>
            <a:r>
              <a:rPr lang="ru" sz="2400" dirty="0" smtClean="0"/>
              <a:t/>
            </a:r>
            <a:br>
              <a:rPr lang="ru" sz="2400" dirty="0" smtClean="0"/>
            </a:br>
            <a:r>
              <a:rPr lang="ru" sz="2400" dirty="0" smtClean="0"/>
              <a:t>ребенок </a:t>
            </a:r>
            <a:r>
              <a:rPr lang="ru" sz="2400" dirty="0"/>
              <a:t>не учится работать в команде, у него нет опыта выступления на публике и отстаивания своего мнения перед сверстниками.</a:t>
            </a:r>
          </a:p>
        </p:txBody>
      </p:sp>
      <p:sp>
        <p:nvSpPr>
          <p:cNvPr id="71" name="Shape 71"/>
          <p:cNvSpPr/>
          <p:nvPr/>
        </p:nvSpPr>
        <p:spPr>
          <a:xfrm>
            <a:off x="165775" y="2355726"/>
            <a:ext cx="9001800" cy="25200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2800" dirty="0">
                <a:solidFill>
                  <a:schemeClr val="dk1"/>
                </a:solidFill>
              </a:rPr>
              <a:t>Социализация детей надомного обучения через организацию групповой деятельности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8520600" cy="10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dirty="0">
                <a:solidFill>
                  <a:schemeClr val="tx1"/>
                </a:solidFill>
              </a:rPr>
              <a:t>В ГБОУ школе 594 для детей надомного обучения: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0" y="843558"/>
            <a:ext cx="8772120" cy="284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" sz="2000" dirty="0">
                <a:solidFill>
                  <a:schemeClr val="tx1"/>
                </a:solidFill>
              </a:rPr>
              <a:t>работает клуб семейного чтения</a:t>
            </a:r>
            <a:r>
              <a:rPr lang="ru" sz="2000" dirty="0">
                <a:solidFill>
                  <a:schemeClr val="tx1"/>
                </a:solidFill>
                <a:highlight>
                  <a:srgbClr val="FFFFFF"/>
                </a:highlight>
              </a:rPr>
              <a:t>,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" sz="2000" dirty="0">
                <a:solidFill>
                  <a:schemeClr val="tx1"/>
                </a:solidFill>
              </a:rPr>
              <a:t>организуются автобусные экскурсии и поездки в музеи (совместно с муниципальным образованием),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" sz="2000" dirty="0">
                <a:solidFill>
                  <a:schemeClr val="tx1"/>
                </a:solidFill>
              </a:rPr>
              <a:t>участие в общешкольных праздниках и предметных неделях,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" sz="2000" dirty="0">
                <a:solidFill>
                  <a:schemeClr val="tx1"/>
                </a:solidFill>
              </a:rPr>
              <a:t>участие в дистанционных проектах,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" sz="2000" dirty="0">
                <a:solidFill>
                  <a:schemeClr val="tx1"/>
                </a:solidFill>
              </a:rPr>
              <a:t>участие в дистанционных конкурсах,</a:t>
            </a:r>
          </a:p>
          <a:p>
            <a:pPr marL="514350" lvl="0" indent="-28575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" sz="2000" dirty="0">
                <a:solidFill>
                  <a:schemeClr val="tx1"/>
                </a:solidFill>
              </a:rPr>
              <a:t>дистанционное обучение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837372"/>
            <a:ext cx="3388238" cy="2243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51246" y="195835"/>
            <a:ext cx="7925210" cy="6477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chemeClr val="tx1"/>
                </a:solidFill>
              </a:rPr>
              <a:t>Сайт для учащихся и учителей надомного обучения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0"/>
          <a:stretch/>
        </p:blipFill>
        <p:spPr>
          <a:xfrm>
            <a:off x="3160137" y="2277591"/>
            <a:ext cx="3607523" cy="24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5" t="8650"/>
          <a:stretch/>
        </p:blipFill>
        <p:spPr>
          <a:xfrm>
            <a:off x="118749" y="1131590"/>
            <a:ext cx="2743201" cy="18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35" r="19839"/>
          <a:stretch/>
        </p:blipFill>
        <p:spPr>
          <a:xfrm>
            <a:off x="6953954" y="1131593"/>
            <a:ext cx="2071270" cy="18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 rot="-2648487">
            <a:off x="1583762" y="2437670"/>
            <a:ext cx="736180" cy="2682297"/>
          </a:xfrm>
          <a:prstGeom prst="curvedRightArrow">
            <a:avLst>
              <a:gd name="adj1" fmla="val 25000"/>
              <a:gd name="adj2" fmla="val 49105"/>
              <a:gd name="adj3" fmla="val 4188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-7744748">
            <a:off x="7467983" y="2445870"/>
            <a:ext cx="736207" cy="3010226"/>
          </a:xfrm>
          <a:prstGeom prst="curvedRightArrow">
            <a:avLst>
              <a:gd name="adj1" fmla="val 25000"/>
              <a:gd name="adj2" fmla="val 49105"/>
              <a:gd name="adj3" fmla="val 4188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871296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dirty="0"/>
              <a:t>Проектная </a:t>
            </a:r>
            <a:r>
              <a:rPr lang="ru" sz="2400" dirty="0" smtClean="0"/>
              <a:t>деятельность (</a:t>
            </a:r>
            <a:r>
              <a:rPr lang="ru" sz="2400" dirty="0">
                <a:solidFill>
                  <a:schemeClr val="tx1"/>
                </a:solidFill>
              </a:rPr>
              <a:t>особенность: участие в проекте </a:t>
            </a:r>
            <a:r>
              <a:rPr lang="ru" sz="2400" dirty="0" smtClean="0">
                <a:solidFill>
                  <a:schemeClr val="tx1"/>
                </a:solidFill>
              </a:rPr>
              <a:t>дистанционно)</a:t>
            </a:r>
            <a:endParaRPr lang="ru" sz="2400" dirty="0"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7621"/>
          <a:stretch/>
        </p:blipFill>
        <p:spPr>
          <a:xfrm>
            <a:off x="3059832" y="987574"/>
            <a:ext cx="5760243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757266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/>
              <a:t>Участие в дистанционных конкурсах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3697"/>
          <a:stretch/>
        </p:blipFill>
        <p:spPr>
          <a:xfrm>
            <a:off x="3592816" y="1152475"/>
            <a:ext cx="5525475" cy="39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79512" y="915566"/>
            <a:ext cx="3684236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Сайт 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конкурса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  <a:t>дистанционных 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проектов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" u="sng" dirty="0" smtClean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«</a:t>
            </a:r>
            <a:r>
              <a:rPr lang="ru" u="sng" dirty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Я познаю мир»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 .</a:t>
            </a:r>
          </a:p>
          <a:p>
            <a:pPr lvl="0" rtl="0">
              <a:spcBef>
                <a:spcPts val="0"/>
              </a:spcBef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В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  <a:t>2015 г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. ученики Конюхов Р.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</a:rPr>
              <a:t>(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3 класс) и Ваштаев С. (2 класс) заняли 2-ое место на городском этапе конкурса (учитель Беляева Е.О.)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5844476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/>
              <a:t>Дистанционное обучение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0" y="977662"/>
            <a:ext cx="4716016" cy="37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ru" dirty="0">
                <a:solidFill>
                  <a:schemeClr val="tx1"/>
                </a:solidFill>
              </a:rPr>
              <a:t>обучение педагогов составлению дистанционных уроков в системе Мудл (курсы повышения квалификации),</a:t>
            </a:r>
          </a:p>
          <a:p>
            <a:pPr marL="514350" lvl="0" indent="-28575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ru" dirty="0">
                <a:solidFill>
                  <a:schemeClr val="tx1"/>
                </a:solidFill>
              </a:rPr>
              <a:t>оборудование,</a:t>
            </a:r>
          </a:p>
          <a:p>
            <a:pPr marL="514350" lvl="0" indent="-285750" rt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ru" dirty="0">
                <a:solidFill>
                  <a:schemeClr val="tx1"/>
                </a:solidFill>
              </a:rPr>
              <a:t>портал СДО,</a:t>
            </a:r>
          </a:p>
          <a:p>
            <a:pPr marL="514350" lvl="0" indent="-28575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ru" dirty="0">
                <a:solidFill>
                  <a:schemeClr val="tx1"/>
                </a:solidFill>
              </a:rPr>
              <a:t>трансляция опыта работы (выступления на районных и городских семинарах, проведение мастер-классов)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473095"/>
            <a:ext cx="3535798" cy="265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774" y="0"/>
            <a:ext cx="3462649" cy="25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2304256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/>
              <a:t>Экскурсии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4813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chemeClr val="tx1"/>
                </a:solidFill>
              </a:rPr>
              <a:t>Организуются совместно с муниципальным образованием “Пулковский меридиан”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t="8650"/>
          <a:stretch/>
        </p:blipFill>
        <p:spPr>
          <a:xfrm>
            <a:off x="3244924" y="1101999"/>
            <a:ext cx="5899074" cy="40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258</Words>
  <Application>Microsoft Office PowerPoint</Application>
  <PresentationFormat>Экран (16:9)</PresentationFormat>
  <Paragraphs>38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simple-light-2</vt:lpstr>
      <vt:lpstr>Презентация PowerPoint</vt:lpstr>
      <vt:lpstr>Виды надомного обучения</vt:lpstr>
      <vt:lpstr>Презентация PowerPoint</vt:lpstr>
      <vt:lpstr>В ГБОУ школе 594 для детей надомного обучения:</vt:lpstr>
      <vt:lpstr>Сайт для учащихся и учителей надомного обучения</vt:lpstr>
      <vt:lpstr>Проектная деятельность (особенность: участие в проекте дистанционно)</vt:lpstr>
      <vt:lpstr>Участие в дистанционных конкурсах</vt:lpstr>
      <vt:lpstr>Дистанционное обучение</vt:lpstr>
      <vt:lpstr>Экскурсии</vt:lpstr>
      <vt:lpstr>Клуб семейного чтения «Услада» 1998 – 2015 год </vt:lpstr>
      <vt:lpstr>Доступная среда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Надомное обучение</dc:title>
  <dc:creator>Владелец</dc:creator>
  <cp:lastModifiedBy>Solaris</cp:lastModifiedBy>
  <cp:revision>6</cp:revision>
  <dcterms:modified xsi:type="dcterms:W3CDTF">2020-12-24T15:16:49Z</dcterms:modified>
</cp:coreProperties>
</file>