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6" r:id="rId3"/>
    <p:sldId id="259" r:id="rId4"/>
    <p:sldId id="264" r:id="rId5"/>
    <p:sldId id="260" r:id="rId6"/>
    <p:sldId id="261" r:id="rId7"/>
    <p:sldId id="267" r:id="rId8"/>
    <p:sldId id="266" r:id="rId9"/>
    <p:sldId id="258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8E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2" autoAdjust="0"/>
  </p:normalViewPr>
  <p:slideViewPr>
    <p:cSldViewPr snapToGrid="0">
      <p:cViewPr varScale="1">
        <p:scale>
          <a:sx n="107" d="100"/>
          <a:sy n="107" d="100"/>
        </p:scale>
        <p:origin x="63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2B433-E717-4151-AEA3-6C43658D1624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047E5-6CB6-4187-83CD-0A75EF71D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8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47E5-6CB6-4187-83CD-0A75EF71D1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3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EEF-41D6-4988-8EDC-CDFDBAD086D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5A6-74B5-4383-8D64-9DD2E18ED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EEF-41D6-4988-8EDC-CDFDBAD086D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5A6-74B5-4383-8D64-9DD2E18ED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5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EEF-41D6-4988-8EDC-CDFDBAD086D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5A6-74B5-4383-8D64-9DD2E18ED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9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EEF-41D6-4988-8EDC-CDFDBAD086D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5A6-74B5-4383-8D64-9DD2E18ED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7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EEF-41D6-4988-8EDC-CDFDBAD086D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5A6-74B5-4383-8D64-9DD2E18ED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1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EEF-41D6-4988-8EDC-CDFDBAD086D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5A6-74B5-4383-8D64-9DD2E18ED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EEF-41D6-4988-8EDC-CDFDBAD086D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5A6-74B5-4383-8D64-9DD2E18ED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7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EEF-41D6-4988-8EDC-CDFDBAD086D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5A6-74B5-4383-8D64-9DD2E18ED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2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EEF-41D6-4988-8EDC-CDFDBAD086D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5A6-74B5-4383-8D64-9DD2E18ED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4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EEF-41D6-4988-8EDC-CDFDBAD086D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5A6-74B5-4383-8D64-9DD2E18ED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14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EEF-41D6-4988-8EDC-CDFDBAD086D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D5A6-74B5-4383-8D64-9DD2E18ED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3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2EEF-41D6-4988-8EDC-CDFDBAD086D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DD5A6-74B5-4383-8D64-9DD2E18ED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2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slide" Target="slide6.xml"/><Relationship Id="rId5" Type="http://schemas.openxmlformats.org/officeDocument/2006/relationships/slide" Target="slide10.xml"/><Relationship Id="rId10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5999" y="1733238"/>
            <a:ext cx="10080003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</a:t>
            </a:r>
            <a:r>
              <a:rPr lang="ru-RU" sz="60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</a:t>
            </a:r>
            <a:r>
              <a:rPr lang="ru-RU" sz="60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</a:t>
            </a:r>
            <a:r>
              <a:rPr lang="ru-RU" sz="6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</a:t>
            </a:r>
            <a:r>
              <a:rPr lang="ru-RU" sz="60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6000" b="1" dirty="0" smtClean="0">
                <a:ln/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</a:t>
            </a:r>
            <a:r>
              <a:rPr lang="ru-RU" sz="6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</a:t>
            </a:r>
            <a:r>
              <a:rPr lang="ru-RU" sz="60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60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</a:t>
            </a:r>
            <a:r>
              <a:rPr lang="ru-RU" sz="60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</a:t>
            </a:r>
            <a:r>
              <a:rPr lang="ru-RU" sz="60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</a:t>
            </a:r>
            <a:r>
              <a:rPr lang="ru-RU" sz="6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</a:t>
            </a:r>
            <a:r>
              <a:rPr lang="ru-RU" sz="6000" b="1" dirty="0" smtClean="0">
                <a:ln/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</a:t>
            </a:r>
            <a:r>
              <a:rPr lang="ru-RU" sz="6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</a:t>
            </a:r>
            <a:r>
              <a:rPr lang="ru-RU" sz="60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</a:t>
            </a:r>
            <a:r>
              <a:rPr lang="ru-RU" sz="60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</a:t>
            </a:r>
            <a:r>
              <a:rPr lang="ru-RU" sz="60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48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«Математическое путешествие»</a:t>
            </a:r>
          </a:p>
          <a:p>
            <a:pPr algn="ctr"/>
            <a:r>
              <a:rPr lang="ru-RU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для 7 классов</a:t>
            </a:r>
            <a:endParaRPr lang="ru-RU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8298" y="4101302"/>
            <a:ext cx="2474226" cy="288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7776" y="302617"/>
            <a:ext cx="8776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Государственное бюджетное общеобразовательное </a:t>
            </a:r>
            <a:r>
              <a:rPr lang="ru-RU" dirty="0" smtClean="0"/>
              <a:t>учреждение </a:t>
            </a:r>
            <a:br>
              <a:rPr lang="ru-RU" dirty="0" smtClean="0"/>
            </a:br>
            <a:r>
              <a:rPr lang="ru-RU" dirty="0" smtClean="0"/>
              <a:t>средняя </a:t>
            </a:r>
            <a:r>
              <a:rPr lang="ru-RU" dirty="0"/>
              <a:t>общеобразовательная школа № </a:t>
            </a:r>
            <a:r>
              <a:rPr lang="ru-RU" dirty="0" smtClean="0"/>
              <a:t>594 </a:t>
            </a:r>
            <a:endParaRPr lang="ru-RU" dirty="0" smtClean="0"/>
          </a:p>
          <a:p>
            <a:pPr algn="ctr"/>
            <a:r>
              <a:rPr lang="ru-RU" dirty="0" smtClean="0"/>
              <a:t>Московского </a:t>
            </a:r>
            <a:r>
              <a:rPr lang="ru-RU" dirty="0" smtClean="0"/>
              <a:t>района </a:t>
            </a:r>
            <a:r>
              <a:rPr lang="ru-RU" dirty="0" smtClean="0"/>
              <a:t>Санкт-Петербурга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262796" y="5685577"/>
            <a:ext cx="3929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Ким К.Р., учитель математики</a:t>
            </a:r>
          </a:p>
          <a:p>
            <a:r>
              <a:rPr lang="ru-RU" dirty="0" smtClean="0"/>
              <a:t>Курбанова И.Б., учитель информатики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030" y="231021"/>
            <a:ext cx="56884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cap="none" spc="0" dirty="0" smtClean="0">
                <a:ln/>
                <a:solidFill>
                  <a:srgbClr val="00B050"/>
                </a:solidFill>
                <a:effectLst/>
              </a:rPr>
              <a:t>5. Рисунок по координатам</a:t>
            </a:r>
            <a:endParaRPr lang="ru-RU" sz="36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236" y="240074"/>
            <a:ext cx="1440000" cy="144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Равнобедренный треугольник 5">
            <a:hlinkClick r:id="rId4" action="ppaction://hlinksldjump"/>
          </p:cNvPr>
          <p:cNvSpPr/>
          <p:nvPr/>
        </p:nvSpPr>
        <p:spPr>
          <a:xfrm>
            <a:off x="10103177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hlinkClick r:id="" action="ppaction://hlinkshowjump?jump=nextslide"/>
          </p:cNvPr>
          <p:cNvSpPr/>
          <p:nvPr/>
        </p:nvSpPr>
        <p:spPr>
          <a:xfrm rot="5400000" flipH="1">
            <a:off x="11135276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4030" y="984428"/>
            <a:ext cx="9985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Откройте программу </a:t>
            </a:r>
            <a:r>
              <a:rPr lang="en-US" sz="2800" dirty="0" err="1" smtClean="0"/>
              <a:t>Risuem</a:t>
            </a:r>
            <a:r>
              <a:rPr lang="ru-RU" sz="2800" dirty="0" smtClean="0"/>
              <a:t>, введите в левое поле координаты точек Х и </a:t>
            </a:r>
            <a:r>
              <a:rPr lang="en-US" sz="2800" dirty="0" smtClean="0"/>
              <a:t>Y</a:t>
            </a:r>
            <a:r>
              <a:rPr lang="ru-RU" sz="2800" dirty="0" smtClean="0"/>
              <a:t>, обозначенных на рисунке. Для первой точки на рисунке поставьте «+» в третьем столбике. Нажмите кнопку «Нарисовать». Что у вас получилось?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" y="4681397"/>
            <a:ext cx="1225212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271" y="2895116"/>
            <a:ext cx="4680000" cy="37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12" y="2895116"/>
            <a:ext cx="2880000" cy="31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/>
          <p:nvPr/>
        </p:nvSpPr>
        <p:spPr>
          <a:xfrm>
            <a:off x="662430" y="223931"/>
            <a:ext cx="104371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cs typeface="Arial" pitchFamily="34" charset="0"/>
              </a:rPr>
              <a:t>Наше математическое путешествие подошло к концу!</a:t>
            </a:r>
          </a:p>
          <a:p>
            <a:pPr lvl="0" algn="ctr"/>
            <a:r>
              <a:rPr lang="ru-RU" sz="2800" dirty="0" smtClean="0">
                <a:cs typeface="Arial" pitchFamily="34" charset="0"/>
              </a:rPr>
              <a:t>Вам понравилась игра?</a:t>
            </a:r>
            <a:endParaRPr lang="ru-RU" sz="2800" dirty="0"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5082" y="1425427"/>
            <a:ext cx="523875" cy="52387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8" name="Овал 7"/>
          <p:cNvSpPr/>
          <p:nvPr/>
        </p:nvSpPr>
        <p:spPr>
          <a:xfrm>
            <a:off x="385082" y="2132830"/>
            <a:ext cx="523875" cy="52387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9" name="Овал 8"/>
          <p:cNvSpPr/>
          <p:nvPr/>
        </p:nvSpPr>
        <p:spPr>
          <a:xfrm>
            <a:off x="385082" y="2858339"/>
            <a:ext cx="523875" cy="523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0" name="Прямоугольник 9"/>
          <p:cNvSpPr/>
          <p:nvPr/>
        </p:nvSpPr>
        <p:spPr>
          <a:xfrm>
            <a:off x="3358949" y="3862044"/>
            <a:ext cx="54922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 новых встреч!</a:t>
            </a:r>
            <a:endParaRPr lang="ru-RU" sz="48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2" descr="&amp;Kcy;&amp;acy;&amp;rcy;&amp;tcy;&amp;icy;&amp;ncy;&amp;kcy;&amp;icy; &amp;pcy;&amp;ocy; &amp;zcy;&amp;acy;&amp;pcy;&amp;rcy;&amp;ocy;&amp;scy;&amp;ucy; &amp;scy;&amp;mcy;&amp;acy;&amp;jcy;&amp;lcy;&amp;icy;&amp;kcy; &amp;dcy;&amp;ocy; &amp;scy;&amp;vcy;&amp;icy;&amp;dcy;&amp;acy;&amp;ncy;&amp;icy;&amp;yacy;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24" y="5118661"/>
            <a:ext cx="181927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2102" y="1425427"/>
            <a:ext cx="37843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800" dirty="0" smtClean="0"/>
              <a:t>Я узнал много нового! </a:t>
            </a:r>
          </a:p>
          <a:p>
            <a:pPr>
              <a:spcAft>
                <a:spcPts val="2400"/>
              </a:spcAft>
            </a:pPr>
            <a:r>
              <a:rPr lang="ru-RU" sz="2800" dirty="0" smtClean="0"/>
              <a:t>Было интересно.</a:t>
            </a:r>
          </a:p>
          <a:p>
            <a:pPr>
              <a:spcAft>
                <a:spcPts val="2400"/>
              </a:spcAft>
            </a:pPr>
            <a:r>
              <a:rPr lang="ru-RU" sz="2800" dirty="0" smtClean="0"/>
              <a:t>Было скучно…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476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4585711"/>
            <a:ext cx="12204000" cy="180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3546180" y="4045711"/>
            <a:ext cx="1260000" cy="1260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0"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9884426" y="4045711"/>
            <a:ext cx="1260000" cy="126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7" action="ppaction://hlinksldjump"/>
          </p:cNvPr>
          <p:cNvSpPr/>
          <p:nvPr/>
        </p:nvSpPr>
        <p:spPr>
          <a:xfrm>
            <a:off x="7771678" y="4045711"/>
            <a:ext cx="1260000" cy="126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9933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8" action="ppaction://hlinksldjump"/>
          </p:cNvPr>
          <p:cNvSpPr/>
          <p:nvPr/>
        </p:nvSpPr>
        <p:spPr>
          <a:xfrm>
            <a:off x="1433431" y="4045711"/>
            <a:ext cx="1260000" cy="1260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635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" action="ppaction://hlinkshowjump?jump=nextslide"/>
          </p:cNvPr>
          <p:cNvSpPr/>
          <p:nvPr/>
        </p:nvSpPr>
        <p:spPr>
          <a:xfrm rot="5400000" flipH="1">
            <a:off x="11135276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" y="2477015"/>
            <a:ext cx="1225212" cy="21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028" y="262833"/>
            <a:ext cx="11438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Здравствуйте, ребята! </a:t>
            </a:r>
          </a:p>
          <a:p>
            <a:r>
              <a:rPr lang="ru-RU" sz="2800" dirty="0" smtClean="0"/>
              <a:t>Предлагаем вам совершить увлекательное математическое путешествие!</a:t>
            </a:r>
          </a:p>
          <a:p>
            <a:r>
              <a:rPr lang="ru-RU" sz="2800" dirty="0" smtClean="0"/>
              <a:t>В игре 5 станций с разными заданиями. 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Мудрая сова будет сопровождать вас в этой игре.</a:t>
            </a:r>
          </a:p>
          <a:p>
            <a:pPr algn="ctr"/>
            <a:r>
              <a:rPr lang="ru-RU" sz="2800" dirty="0" smtClean="0"/>
              <a:t>Желаем вам удачи!</a:t>
            </a:r>
            <a:endParaRPr lang="ru-RU" sz="2800" dirty="0"/>
          </a:p>
        </p:txBody>
      </p:sp>
      <p:sp>
        <p:nvSpPr>
          <p:cNvPr id="11" name="Овал 10">
            <a:hlinkClick r:id="rId11" action="ppaction://hlinksldjump"/>
          </p:cNvPr>
          <p:cNvSpPr/>
          <p:nvPr/>
        </p:nvSpPr>
        <p:spPr>
          <a:xfrm>
            <a:off x="5658929" y="4045711"/>
            <a:ext cx="1260000" cy="126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ая прямоугольная выноска 2">
            <a:hlinkClick r:id="rId8" action="ppaction://hlinksldjump"/>
          </p:cNvPr>
          <p:cNvSpPr/>
          <p:nvPr/>
        </p:nvSpPr>
        <p:spPr>
          <a:xfrm>
            <a:off x="1750255" y="2966660"/>
            <a:ext cx="2160000" cy="720000"/>
          </a:xfrm>
          <a:prstGeom prst="wedgeRoundRectCallout">
            <a:avLst>
              <a:gd name="adj1" fmla="val -34265"/>
              <a:gd name="adj2" fmla="val 95399"/>
              <a:gd name="adj3" fmla="val 16667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ru-RU" sz="2800" dirty="0" smtClean="0"/>
              <a:t>Кроссворд</a:t>
            </a:r>
            <a:endParaRPr lang="ru-RU" sz="2800" dirty="0"/>
          </a:p>
        </p:txBody>
      </p:sp>
      <p:sp>
        <p:nvSpPr>
          <p:cNvPr id="14" name="Скругленная прямоугольная выноска 13">
            <a:hlinkClick r:id="rId3" action="ppaction://hlinksldjump"/>
          </p:cNvPr>
          <p:cNvSpPr/>
          <p:nvPr/>
        </p:nvSpPr>
        <p:spPr>
          <a:xfrm>
            <a:off x="2606726" y="5676966"/>
            <a:ext cx="2160000" cy="720000"/>
          </a:xfrm>
          <a:prstGeom prst="wedgeRoundRectCallout">
            <a:avLst>
              <a:gd name="adj1" fmla="val 24595"/>
              <a:gd name="adj2" fmla="val -101882"/>
              <a:gd name="adj3" fmla="val 16667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ru-RU" sz="2800" dirty="0" smtClean="0"/>
              <a:t>Тест</a:t>
            </a:r>
            <a:endParaRPr lang="ru-RU" sz="2800" dirty="0"/>
          </a:p>
        </p:txBody>
      </p:sp>
      <p:sp>
        <p:nvSpPr>
          <p:cNvPr id="20" name="Скругленная прямоугольная выноска 19">
            <a:hlinkClick r:id="rId11" action="ppaction://hlinksldjump"/>
          </p:cNvPr>
          <p:cNvSpPr/>
          <p:nvPr/>
        </p:nvSpPr>
        <p:spPr>
          <a:xfrm>
            <a:off x="5472070" y="2966660"/>
            <a:ext cx="2160000" cy="720000"/>
          </a:xfrm>
          <a:prstGeom prst="wedgeRoundRectCallout">
            <a:avLst>
              <a:gd name="adj1" fmla="val -11212"/>
              <a:gd name="adj2" fmla="val 101686"/>
              <a:gd name="adj3" fmla="val 16667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ru-RU" sz="2800" dirty="0" smtClean="0"/>
              <a:t>Задачи</a:t>
            </a:r>
            <a:endParaRPr lang="ru-RU" sz="2800" dirty="0"/>
          </a:p>
        </p:txBody>
      </p:sp>
      <p:sp>
        <p:nvSpPr>
          <p:cNvPr id="21" name="Скругленная прямоугольная выноска 20">
            <a:hlinkClick r:id="rId7" action="ppaction://hlinksldjump"/>
          </p:cNvPr>
          <p:cNvSpPr/>
          <p:nvPr/>
        </p:nvSpPr>
        <p:spPr>
          <a:xfrm>
            <a:off x="7033886" y="5676966"/>
            <a:ext cx="2160000" cy="720000"/>
          </a:xfrm>
          <a:prstGeom prst="wedgeRoundRectCallout">
            <a:avLst>
              <a:gd name="adj1" fmla="val 13530"/>
              <a:gd name="adj2" fmla="val -93834"/>
              <a:gd name="adj3" fmla="val 16667"/>
            </a:avLst>
          </a:prstGeom>
          <a:ln w="38100">
            <a:solidFill>
              <a:srgbClr val="9933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ru-RU" sz="2800" dirty="0" smtClean="0"/>
              <a:t>Поиск</a:t>
            </a:r>
            <a:endParaRPr lang="ru-RU" sz="2800" dirty="0"/>
          </a:p>
        </p:txBody>
      </p:sp>
      <p:sp>
        <p:nvSpPr>
          <p:cNvPr id="16" name="Скругленная прямоугольная выноска 15">
            <a:hlinkClick r:id="rId5" action="ppaction://hlinksldjump"/>
          </p:cNvPr>
          <p:cNvSpPr/>
          <p:nvPr/>
        </p:nvSpPr>
        <p:spPr>
          <a:xfrm>
            <a:off x="9193886" y="2966677"/>
            <a:ext cx="2160000" cy="720000"/>
          </a:xfrm>
          <a:prstGeom prst="wedgeRoundRectCallout">
            <a:avLst>
              <a:gd name="adj1" fmla="val 12260"/>
              <a:gd name="adj2" fmla="val 92884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ru-RU" sz="2800" dirty="0" smtClean="0"/>
              <a:t>Рисунок</a:t>
            </a:r>
            <a:endParaRPr lang="ru-RU" sz="2800" dirty="0"/>
          </a:p>
        </p:txBody>
      </p:sp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78" y="422571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20" grpId="0" animBg="1"/>
      <p:bldP spid="21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117" y="220185"/>
            <a:ext cx="61243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cap="none" spc="0" dirty="0" smtClean="0">
                <a:ln/>
                <a:solidFill>
                  <a:srgbClr val="0070C0"/>
                </a:solidFill>
                <a:effectLst/>
              </a:rPr>
              <a:t>1. Геометрический кроссворд</a:t>
            </a:r>
            <a:endParaRPr lang="ru-RU" sz="3600" b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110" t="1169" r="1176" b="5648"/>
          <a:stretch/>
        </p:blipFill>
        <p:spPr>
          <a:xfrm>
            <a:off x="10502394" y="267237"/>
            <a:ext cx="1440000" cy="14007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Равнобедренный треугольник 5">
            <a:hlinkClick r:id="rId4" action="ppaction://hlinksldjump"/>
          </p:cNvPr>
          <p:cNvSpPr/>
          <p:nvPr/>
        </p:nvSpPr>
        <p:spPr>
          <a:xfrm>
            <a:off x="10103177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hlinkClick r:id="" action="ppaction://hlinkshowjump?jump=nextslide"/>
          </p:cNvPr>
          <p:cNvSpPr/>
          <p:nvPr/>
        </p:nvSpPr>
        <p:spPr>
          <a:xfrm rot="5400000" flipH="1">
            <a:off x="11135276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2117" y="1108731"/>
            <a:ext cx="1046560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/>
              <a:t>Задание:</a:t>
            </a:r>
          </a:p>
          <a:p>
            <a:r>
              <a:rPr lang="ru-RU" sz="2800" dirty="0" smtClean="0"/>
              <a:t>Впишите </a:t>
            </a:r>
            <a:r>
              <a:rPr lang="ru-RU" sz="2800" dirty="0"/>
              <a:t>названия </a:t>
            </a:r>
            <a:r>
              <a:rPr lang="ru-RU" sz="2800" dirty="0" smtClean="0"/>
              <a:t>геометрических фигур </a:t>
            </a:r>
            <a:r>
              <a:rPr lang="ru-RU" sz="2800" dirty="0"/>
              <a:t>сверху вниз </a:t>
            </a:r>
            <a:r>
              <a:rPr lang="ru-RU" sz="2800" dirty="0" smtClean="0"/>
              <a:t>по </a:t>
            </a:r>
            <a:r>
              <a:rPr lang="ru-RU" sz="2800" dirty="0"/>
              <a:t>порядку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Для проверки нажимайте на рисунки геометрических фигур.</a:t>
            </a:r>
          </a:p>
          <a:p>
            <a:r>
              <a:rPr lang="ru-RU" sz="2800" dirty="0" smtClean="0"/>
              <a:t>Нажмите на кнопку с вопросительным знаком.</a:t>
            </a:r>
          </a:p>
          <a:p>
            <a:r>
              <a:rPr lang="ru-RU" sz="2800" dirty="0" smtClean="0"/>
              <a:t>Проверьте, какое слово получилось?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" y="4681397"/>
            <a:ext cx="122521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88" y="332791"/>
            <a:ext cx="6158266" cy="419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hlinkClick r:id="rId3" action="ppaction://hlinksldjump"/>
          </p:cNvPr>
          <p:cNvSpPr/>
          <p:nvPr/>
        </p:nvSpPr>
        <p:spPr>
          <a:xfrm>
            <a:off x="10103177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hlinkClick r:id="" action="ppaction://hlinkshowjump?jump=nextslide"/>
          </p:cNvPr>
          <p:cNvSpPr/>
          <p:nvPr/>
        </p:nvSpPr>
        <p:spPr>
          <a:xfrm rot="5400000" flipH="1">
            <a:off x="11135276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677958"/>
              </p:ext>
            </p:extLst>
          </p:nvPr>
        </p:nvGraphicFramePr>
        <p:xfrm>
          <a:off x="6793380" y="203988"/>
          <a:ext cx="3888000" cy="59740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318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0" cap="all" baseline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cap="all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2800" b="0" cap="all" baseline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cap="all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2800" b="0" cap="all" baseline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cap="all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800" b="0" cap="all" baseline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cap="all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2800" b="0" cap="all" baseline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cap="all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2800" b="0" cap="all" baseline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cap="all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2800" b="0" cap="all" baseline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cap="all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2800" b="0" cap="all" baseline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cap="all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800" b="0" cap="all" baseline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201191"/>
              </p:ext>
            </p:extLst>
          </p:nvPr>
        </p:nvGraphicFramePr>
        <p:xfrm>
          <a:off x="6793380" y="2337232"/>
          <a:ext cx="432000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00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580372"/>
              </p:ext>
            </p:extLst>
          </p:nvPr>
        </p:nvGraphicFramePr>
        <p:xfrm>
          <a:off x="7222248" y="1477352"/>
          <a:ext cx="432000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00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793219"/>
              </p:ext>
            </p:extLst>
          </p:nvPr>
        </p:nvGraphicFramePr>
        <p:xfrm>
          <a:off x="7653113" y="625233"/>
          <a:ext cx="432000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00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ь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10032"/>
              </p:ext>
            </p:extLst>
          </p:nvPr>
        </p:nvGraphicFramePr>
        <p:xfrm>
          <a:off x="8083220" y="1479446"/>
          <a:ext cx="432000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00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65812"/>
              </p:ext>
            </p:extLst>
          </p:nvPr>
        </p:nvGraphicFramePr>
        <p:xfrm>
          <a:off x="8522381" y="1051839"/>
          <a:ext cx="432000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00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342007"/>
              </p:ext>
            </p:extLst>
          </p:nvPr>
        </p:nvGraphicFramePr>
        <p:xfrm>
          <a:off x="8940988" y="1060757"/>
          <a:ext cx="43200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00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ы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32931"/>
              </p:ext>
            </p:extLst>
          </p:nvPr>
        </p:nvGraphicFramePr>
        <p:xfrm>
          <a:off x="9377866" y="1914283"/>
          <a:ext cx="43200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00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ь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29904"/>
              </p:ext>
            </p:extLst>
          </p:nvPr>
        </p:nvGraphicFramePr>
        <p:xfrm>
          <a:off x="9812297" y="1477352"/>
          <a:ext cx="432000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00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12040"/>
              </p:ext>
            </p:extLst>
          </p:nvPr>
        </p:nvGraphicFramePr>
        <p:xfrm>
          <a:off x="10249199" y="1919656"/>
          <a:ext cx="43200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00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</a:t>
                      </a:r>
                      <a:endParaRPr lang="ru-RU" sz="2800" b="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r="9558"/>
          <a:stretch/>
        </p:blipFill>
        <p:spPr>
          <a:xfrm>
            <a:off x="391937" y="579421"/>
            <a:ext cx="1908000" cy="104312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9" y="1982413"/>
            <a:ext cx="1476022" cy="504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1" y="2649704"/>
            <a:ext cx="1910088" cy="118626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42" y="528604"/>
            <a:ext cx="1332000" cy="13379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84" y="1928342"/>
            <a:ext cx="1800000" cy="126268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30620" y="3154859"/>
            <a:ext cx="1506798" cy="11989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10" y="565181"/>
            <a:ext cx="1296000" cy="126745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33" y="1982413"/>
            <a:ext cx="1386655" cy="156654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5" r="48195" b="21408"/>
          <a:stretch/>
        </p:blipFill>
        <p:spPr>
          <a:xfrm>
            <a:off x="4193770" y="3882899"/>
            <a:ext cx="2114490" cy="5311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Овал 12"/>
          <p:cNvSpPr/>
          <p:nvPr/>
        </p:nvSpPr>
        <p:spPr>
          <a:xfrm>
            <a:off x="2970721" y="5392646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4636" y="2731313"/>
            <a:ext cx="3924000" cy="46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6479" y="565181"/>
            <a:ext cx="362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1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2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3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75661" y="527723"/>
            <a:ext cx="3621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4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5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93770" y="513372"/>
            <a:ext cx="3621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7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8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9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" y="4681397"/>
            <a:ext cx="122521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029" y="203856"/>
            <a:ext cx="7451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cap="none" spc="0" dirty="0" smtClean="0">
                <a:ln/>
                <a:solidFill>
                  <a:srgbClr val="FF0000"/>
                </a:solidFill>
                <a:effectLst/>
              </a:rPr>
              <a:t>2. Математический тест</a:t>
            </a:r>
            <a:endParaRPr lang="ru-RU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r="24195"/>
          <a:stretch/>
        </p:blipFill>
        <p:spPr>
          <a:xfrm>
            <a:off x="10496289" y="285343"/>
            <a:ext cx="1440000" cy="143741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Равнобедренный треугольник 7">
            <a:hlinkClick r:id="rId4" action="ppaction://hlinksldjump"/>
          </p:cNvPr>
          <p:cNvSpPr/>
          <p:nvPr/>
        </p:nvSpPr>
        <p:spPr>
          <a:xfrm>
            <a:off x="10103177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" action="ppaction://hlinkshowjump?jump=nextslide"/>
          </p:cNvPr>
          <p:cNvSpPr/>
          <p:nvPr/>
        </p:nvSpPr>
        <p:spPr>
          <a:xfrm rot="5400000" flipH="1">
            <a:off x="11135276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4029" y="1118955"/>
            <a:ext cx="998597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/>
              <a:t>Задание:</a:t>
            </a:r>
          </a:p>
          <a:p>
            <a:r>
              <a:rPr lang="ru-RU" sz="2800" dirty="0" smtClean="0"/>
              <a:t>Пройдите тест из 5 вопросов. 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За каждый правильный ответ вы получаете 1 балл.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" y="4681397"/>
            <a:ext cx="122521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4029" y="212910"/>
            <a:ext cx="79036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000" b="1" cap="none" spc="0" dirty="0" smtClean="0">
                <a:ln/>
                <a:solidFill>
                  <a:schemeClr val="accent4"/>
                </a:solidFill>
              </a:rPr>
              <a:t>3. «Загадочное слово»</a:t>
            </a:r>
            <a:endParaRPr lang="ru-RU" sz="4000" b="1" cap="none" spc="0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Равнобедренный треугольник 6">
            <a:hlinkClick r:id="rId3" action="ppaction://hlinksldjump"/>
          </p:cNvPr>
          <p:cNvSpPr/>
          <p:nvPr/>
        </p:nvSpPr>
        <p:spPr>
          <a:xfrm>
            <a:off x="10103177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hlinkClick r:id="" action="ppaction://hlinkshowjump?jump=nextslide"/>
          </p:cNvPr>
          <p:cNvSpPr/>
          <p:nvPr/>
        </p:nvSpPr>
        <p:spPr>
          <a:xfrm rot="5400000" flipH="1">
            <a:off x="11135276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4029" y="1154151"/>
            <a:ext cx="998597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/>
              <a:t>Задание:</a:t>
            </a:r>
          </a:p>
          <a:p>
            <a:r>
              <a:rPr lang="ru-RU" sz="2800" dirty="0" smtClean="0"/>
              <a:t>Решите задачи. Запишите ответы на листок</a:t>
            </a:r>
            <a:r>
              <a:rPr lang="ru-RU" sz="2800" dirty="0"/>
              <a:t>. </a:t>
            </a:r>
            <a:r>
              <a:rPr lang="ru-RU" sz="2800" dirty="0" smtClean="0"/>
              <a:t>Получившиеся числа – это коды букв. Расшифруйте слово, используя таблицу </a:t>
            </a:r>
            <a:br>
              <a:rPr lang="ru-RU" sz="2800" dirty="0" smtClean="0"/>
            </a:br>
            <a:r>
              <a:rPr lang="ru-RU" sz="2800" dirty="0" smtClean="0"/>
              <a:t>с номерами букв русского алфавита.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87236" y="325644"/>
            <a:ext cx="1440000" cy="140040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11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" y="4681397"/>
            <a:ext cx="122521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>
            <a:hlinkClick r:id="rId3" action="ppaction://hlinksldjump"/>
          </p:cNvPr>
          <p:cNvSpPr/>
          <p:nvPr/>
        </p:nvSpPr>
        <p:spPr>
          <a:xfrm>
            <a:off x="10103177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hlinkClick r:id="" action="ppaction://hlinkshowjump?jump=nextslide"/>
          </p:cNvPr>
          <p:cNvSpPr/>
          <p:nvPr/>
        </p:nvSpPr>
        <p:spPr>
          <a:xfrm rot="5400000" flipH="1">
            <a:off x="11135276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4028" y="257857"/>
            <a:ext cx="116738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600"/>
              </a:spcAft>
              <a:buAutoNum type="arabicPeriod"/>
            </a:pPr>
            <a:r>
              <a:rPr lang="ru-RU" sz="2800" dirty="0" smtClean="0"/>
              <a:t>Стороны </a:t>
            </a:r>
            <a:r>
              <a:rPr lang="ru-RU" sz="2800" dirty="0"/>
              <a:t>треугольника </a:t>
            </a:r>
            <a:r>
              <a:rPr lang="ru-RU" sz="2800" dirty="0" smtClean="0"/>
              <a:t>равны 5</a:t>
            </a:r>
            <a:r>
              <a:rPr lang="ru-RU" sz="2800" dirty="0"/>
              <a:t>, 8 и </a:t>
            </a:r>
            <a:r>
              <a:rPr lang="ru-RU" sz="2800" dirty="0" smtClean="0"/>
              <a:t>12 см. Найдите </a:t>
            </a:r>
            <a:r>
              <a:rPr lang="ru-RU" sz="2800" dirty="0"/>
              <a:t>его </a:t>
            </a:r>
            <a:r>
              <a:rPr lang="ru-RU" sz="2800" dirty="0" smtClean="0"/>
              <a:t>периметр.</a:t>
            </a:r>
            <a:endParaRPr lang="ru-RU" sz="2800" dirty="0"/>
          </a:p>
          <a:p>
            <a:pPr marL="361950" indent="-361950">
              <a:spcAft>
                <a:spcPts val="600"/>
              </a:spcAft>
              <a:buAutoNum type="arabicPeriod"/>
            </a:pPr>
            <a:r>
              <a:rPr lang="ru-RU" sz="2800" dirty="0" smtClean="0"/>
              <a:t>В </a:t>
            </a:r>
            <a:r>
              <a:rPr lang="ru-RU" sz="2800" dirty="0"/>
              <a:t>равнобедренном треугольнике высота, проведенная к основанию, равна 10 см. Чему равна медиана, проведенная к основанию</a:t>
            </a:r>
            <a:r>
              <a:rPr lang="ru-RU" sz="2800" dirty="0" smtClean="0"/>
              <a:t>?</a:t>
            </a:r>
          </a:p>
          <a:p>
            <a:pPr marL="361950" indent="-361950">
              <a:spcAft>
                <a:spcPts val="600"/>
              </a:spcAft>
              <a:buAutoNum type="arabicPeriod"/>
            </a:pPr>
            <a:r>
              <a:rPr lang="ru-RU" sz="2800" dirty="0" smtClean="0"/>
              <a:t>Диаметр окружности равен 38. Найдите радиус этой окружности.</a:t>
            </a:r>
          </a:p>
          <a:p>
            <a:pPr marL="361950" indent="-361950">
              <a:spcAft>
                <a:spcPts val="600"/>
              </a:spcAft>
              <a:buAutoNum type="arabicPeriod"/>
            </a:pPr>
            <a:r>
              <a:rPr lang="ru-RU" sz="2800" dirty="0"/>
              <a:t>Найти сторону равностороннего треугольника, если его </a:t>
            </a:r>
            <a:r>
              <a:rPr lang="ru-RU" sz="2800" dirty="0" smtClean="0"/>
              <a:t>периметр равен 39 см.</a:t>
            </a:r>
          </a:p>
          <a:p>
            <a:pPr marL="361950" indent="-361950">
              <a:spcAft>
                <a:spcPts val="600"/>
              </a:spcAft>
              <a:buAutoNum type="arabicPeriod"/>
            </a:pPr>
            <a:r>
              <a:rPr lang="ru-RU" sz="2800" dirty="0" smtClean="0"/>
              <a:t>Дан прямоугольный треугольник АВС. Угол ВАС – прямой, угол АВС равен 58°. С</a:t>
            </a:r>
            <a:r>
              <a:rPr lang="en-US" sz="2800" dirty="0" smtClean="0"/>
              <a:t>D </a:t>
            </a:r>
            <a:r>
              <a:rPr lang="ru-RU" sz="2800" dirty="0" smtClean="0"/>
              <a:t>– биссектриса угла АСВ. Найдите угол АС</a:t>
            </a:r>
            <a:r>
              <a:rPr lang="en-US" sz="2800" dirty="0" smtClean="0"/>
              <a:t>D.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" y="4681397"/>
            <a:ext cx="122521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>
            <a:hlinkClick r:id="rId3" action="ppaction://hlinksldjump"/>
          </p:cNvPr>
          <p:cNvSpPr/>
          <p:nvPr/>
        </p:nvSpPr>
        <p:spPr>
          <a:xfrm>
            <a:off x="10103177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hlinkClick r:id="" action="ppaction://hlinkshowjump?jump=nextslide"/>
          </p:cNvPr>
          <p:cNvSpPr/>
          <p:nvPr/>
        </p:nvSpPr>
        <p:spPr>
          <a:xfrm rot="5400000" flipH="1">
            <a:off x="11135276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383086"/>
              </p:ext>
            </p:extLst>
          </p:nvPr>
        </p:nvGraphicFramePr>
        <p:xfrm>
          <a:off x="1470000" y="480274"/>
          <a:ext cx="9252000" cy="335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3200" b="0" i="0" dirty="0" smtClean="0"/>
                        <a:t>№</a:t>
                      </a:r>
                      <a:endParaRPr lang="ru-RU" sz="3200" b="0" i="0" dirty="0"/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1</a:t>
                      </a:r>
                      <a:endParaRPr lang="ru-RU" sz="3200" b="0" dirty="0"/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2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3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4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5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6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7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8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9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10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11</a:t>
                      </a:r>
                      <a:endParaRPr lang="ru-RU" sz="3200" b="0" dirty="0"/>
                    </a:p>
                  </a:txBody>
                  <a:tcPr marL="36000" marR="36000" marT="36000" marB="360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3200" b="0" i="0" dirty="0" smtClean="0"/>
                        <a:t>Буква</a:t>
                      </a:r>
                      <a:endParaRPr lang="ru-RU" sz="3200" b="0" i="0" dirty="0"/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А</a:t>
                      </a:r>
                      <a:endParaRPr lang="ru-RU" sz="3200" b="1" dirty="0"/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Б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Г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Е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Ё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Ж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З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И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Й</a:t>
                      </a:r>
                      <a:endParaRPr lang="ru-RU" sz="3200" b="1" dirty="0"/>
                    </a:p>
                  </a:txBody>
                  <a:tcPr marL="36000" marR="36000" marT="36000" marB="360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3200" b="0" i="0" dirty="0" smtClean="0"/>
                        <a:t>№</a:t>
                      </a:r>
                      <a:endParaRPr lang="ru-RU" sz="3200" b="0" i="0" dirty="0"/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12</a:t>
                      </a:r>
                      <a:endParaRPr lang="ru-RU" sz="3200" b="0" dirty="0"/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13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14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15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16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17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18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19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20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21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22</a:t>
                      </a:r>
                      <a:endParaRPr lang="ru-RU" sz="3200" b="0" dirty="0"/>
                    </a:p>
                  </a:txBody>
                  <a:tcPr marL="36000" marR="36000" marT="36000" marB="360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3200" b="0" i="0" dirty="0" smtClean="0"/>
                        <a:t>Буква</a:t>
                      </a:r>
                      <a:endParaRPr lang="ru-RU" sz="3200" b="0" i="0" dirty="0"/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</a:t>
                      </a:r>
                      <a:endParaRPr lang="ru-RU" sz="3200" b="1" dirty="0"/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М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П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Т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У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Ф</a:t>
                      </a:r>
                      <a:endParaRPr lang="ru-RU" sz="3200" b="1" dirty="0"/>
                    </a:p>
                  </a:txBody>
                  <a:tcPr marL="36000" marR="36000" marT="36000" marB="360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3200" b="0" i="0" dirty="0" smtClean="0"/>
                        <a:t>№</a:t>
                      </a:r>
                      <a:endParaRPr lang="ru-RU" sz="3200" b="0" i="0" dirty="0"/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23</a:t>
                      </a:r>
                      <a:endParaRPr lang="ru-RU" sz="3200" b="0" dirty="0"/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24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25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26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27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28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29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30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31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32</a:t>
                      </a:r>
                      <a:endParaRPr lang="ru-RU" sz="3200" b="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33</a:t>
                      </a:r>
                      <a:endParaRPr lang="ru-RU" sz="3200" b="0" dirty="0"/>
                    </a:p>
                  </a:txBody>
                  <a:tcPr marL="36000" marR="36000" marT="36000" marB="360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3200" b="0" i="0" dirty="0" smtClean="0"/>
                        <a:t>Буква</a:t>
                      </a:r>
                      <a:endParaRPr lang="ru-RU" sz="3200" b="0" i="0" dirty="0"/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Х</a:t>
                      </a:r>
                      <a:endParaRPr lang="ru-RU" sz="3200" b="1" dirty="0"/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Ц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Ч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Ш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Щ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Ъ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Ы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Ь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Э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Ю</a:t>
                      </a:r>
                      <a:endParaRPr lang="ru-RU" sz="3200" b="1" dirty="0"/>
                    </a:p>
                  </a:txBody>
                  <a:tcPr marL="36000" marR="36000" marT="36000" marB="360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Я</a:t>
                      </a:r>
                      <a:endParaRPr lang="ru-RU" sz="3200" b="1" dirty="0"/>
                    </a:p>
                  </a:txBody>
                  <a:tcPr marL="36000" marR="36000" marT="36000" marB="360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3788096" y="5417572"/>
            <a:ext cx="720000" cy="720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88096" y="5417572"/>
            <a:ext cx="72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88096" y="5417572"/>
            <a:ext cx="72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45200" y="5417572"/>
            <a:ext cx="720000" cy="720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45200" y="5417572"/>
            <a:ext cx="72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45200" y="5417572"/>
            <a:ext cx="72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741543" y="5417572"/>
            <a:ext cx="720000" cy="720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41543" y="5417572"/>
            <a:ext cx="72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741543" y="5417572"/>
            <a:ext cx="72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98647" y="5417572"/>
            <a:ext cx="720000" cy="720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698647" y="5417572"/>
            <a:ext cx="72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698647" y="5417572"/>
            <a:ext cx="72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655751" y="5417572"/>
            <a:ext cx="720000" cy="720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655751" y="5417572"/>
            <a:ext cx="72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55751" y="5417572"/>
            <a:ext cx="720000" cy="720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2800" b="1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" y="4681397"/>
            <a:ext cx="1225212" cy="21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177448"/>
            <a:ext cx="1021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Для проверки нажмите на кубики с цифрами (номерами букв). Какое слово было загадано?</a:t>
            </a:r>
          </a:p>
        </p:txBody>
      </p:sp>
    </p:spTree>
    <p:extLst>
      <p:ext uri="{BB962C8B-B14F-4D97-AF65-F5344CB8AC3E}">
        <p14:creationId xmlns:p14="http://schemas.microsoft.com/office/powerpoint/2010/main" val="4931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030" y="231014"/>
            <a:ext cx="54411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cap="none" spc="0" dirty="0" smtClean="0">
                <a:solidFill>
                  <a:srgbClr val="9933FF"/>
                </a:solidFill>
                <a:effectLst/>
              </a:rPr>
              <a:t>4. Поиск в Интернете</a:t>
            </a:r>
            <a:endParaRPr lang="ru-RU" sz="3600" b="1" cap="none" spc="0" dirty="0">
              <a:solidFill>
                <a:srgbClr val="9933FF"/>
              </a:solidFill>
              <a:effectLst/>
            </a:endParaRPr>
          </a:p>
        </p:txBody>
      </p:sp>
      <p:sp>
        <p:nvSpPr>
          <p:cNvPr id="7" name="Равнобедренный треугольник 6">
            <a:hlinkClick r:id="rId4" action="ppaction://hlinksldjump"/>
          </p:cNvPr>
          <p:cNvSpPr/>
          <p:nvPr/>
        </p:nvSpPr>
        <p:spPr>
          <a:xfrm>
            <a:off x="10103177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" action="ppaction://hlinkshowjump?jump=nextslide"/>
          </p:cNvPr>
          <p:cNvSpPr/>
          <p:nvPr/>
        </p:nvSpPr>
        <p:spPr>
          <a:xfrm rot="5400000" flipH="1">
            <a:off x="11135276" y="5843765"/>
            <a:ext cx="864000" cy="72008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4029" y="995884"/>
            <a:ext cx="1170613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/>
              <a:t>Найдите информацию в Интернете:</a:t>
            </a:r>
          </a:p>
          <a:p>
            <a:pPr marL="361950" indent="-361950">
              <a:spcAft>
                <a:spcPts val="600"/>
              </a:spcAft>
              <a:buFontTx/>
              <a:buAutoNum type="arabicPeriod"/>
            </a:pPr>
            <a:r>
              <a:rPr lang="ru-RU" sz="2800" dirty="0"/>
              <a:t>Сколько томов в самом главном труде Евклида «Начала»?</a:t>
            </a:r>
          </a:p>
          <a:p>
            <a:pPr marL="361950" indent="-361950">
              <a:spcAft>
                <a:spcPts val="600"/>
              </a:spcAft>
              <a:buAutoNum type="arabicPeriod"/>
            </a:pPr>
            <a:r>
              <a:rPr lang="ru-RU" sz="2800" dirty="0" smtClean="0"/>
              <a:t>Какое единственное число в математике нельзя записать римскими цифрами?</a:t>
            </a:r>
          </a:p>
          <a:p>
            <a:pPr marL="361950" indent="-361950">
              <a:spcAft>
                <a:spcPts val="600"/>
              </a:spcAft>
              <a:buAutoNum type="arabicPeriod"/>
            </a:pPr>
            <a:r>
              <a:rPr lang="ru-RU" sz="2800" dirty="0" smtClean="0"/>
              <a:t>Чем прославился </a:t>
            </a:r>
            <a:r>
              <a:rPr lang="ru-RU" sz="2800" dirty="0"/>
              <a:t>малоизвестный британский </a:t>
            </a:r>
            <a:r>
              <a:rPr lang="ru-RU" sz="2800" dirty="0" smtClean="0"/>
              <a:t>математик Чарльз </a:t>
            </a:r>
            <a:r>
              <a:rPr lang="ru-RU" sz="2800" dirty="0" err="1"/>
              <a:t>Лютвидж</a:t>
            </a:r>
            <a:r>
              <a:rPr lang="ru-RU" sz="2800" dirty="0"/>
              <a:t> </a:t>
            </a:r>
            <a:r>
              <a:rPr lang="ru-RU" sz="2800" dirty="0" smtClean="0"/>
              <a:t>Доджсон?</a:t>
            </a:r>
          </a:p>
          <a:p>
            <a:pPr marL="361950" indent="-361950">
              <a:spcAft>
                <a:spcPts val="600"/>
              </a:spcAft>
              <a:buAutoNum type="arabicPeriod"/>
            </a:pPr>
            <a:r>
              <a:rPr lang="ru-RU" sz="2800" dirty="0" smtClean="0"/>
              <a:t>Почему </a:t>
            </a:r>
            <a:r>
              <a:rPr lang="ru-RU" sz="2800" dirty="0"/>
              <a:t>на </a:t>
            </a:r>
            <a:r>
              <a:rPr lang="ru-RU" sz="2800" dirty="0" smtClean="0"/>
              <a:t>Тайване </a:t>
            </a:r>
            <a:r>
              <a:rPr lang="ru-RU" sz="2800" dirty="0"/>
              <a:t>почти нигде не встретишь число </a:t>
            </a:r>
            <a:r>
              <a:rPr lang="ru-RU" sz="2800" dirty="0" smtClean="0"/>
              <a:t>4?</a:t>
            </a:r>
          </a:p>
          <a:p>
            <a:pPr marL="361950" indent="-361950">
              <a:spcAft>
                <a:spcPts val="600"/>
              </a:spcAft>
              <a:buAutoNum type="arabicPeriod"/>
            </a:pPr>
            <a:r>
              <a:rPr lang="ru-RU" sz="2800" dirty="0" smtClean="0"/>
              <a:t>Кто и когда придумал </a:t>
            </a:r>
            <a:r>
              <a:rPr lang="ru-RU" sz="2800" dirty="0"/>
              <a:t>знак </a:t>
            </a:r>
            <a:r>
              <a:rPr lang="ru-RU" sz="2800" dirty="0" smtClean="0"/>
              <a:t>равенства?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" y="4681397"/>
            <a:ext cx="1225212" cy="216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487236" y="325644"/>
            <a:ext cx="1440000" cy="1400400"/>
          </a:xfrm>
          <a:prstGeom prst="rect">
            <a:avLst/>
          </a:prstGeom>
          <a:ln w="38100">
            <a:solidFill>
              <a:srgbClr val="9933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236" y="467844"/>
            <a:ext cx="1116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545</Words>
  <Application>Microsoft Office PowerPoint</Application>
  <PresentationFormat>Широкоэкранный</PresentationFormat>
  <Paragraphs>237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Solaris</dc:creator>
  <cp:lastModifiedBy>Solaris</cp:lastModifiedBy>
  <cp:revision>86</cp:revision>
  <dcterms:created xsi:type="dcterms:W3CDTF">2022-11-10T14:13:25Z</dcterms:created>
  <dcterms:modified xsi:type="dcterms:W3CDTF">2025-12-18T10:41:10Z</dcterms:modified>
</cp:coreProperties>
</file>