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2" r:id="rId4"/>
    <p:sldId id="267" r:id="rId5"/>
    <p:sldId id="273" r:id="rId6"/>
    <p:sldId id="274" r:id="rId7"/>
    <p:sldId id="275" r:id="rId8"/>
    <p:sldId id="262" r:id="rId9"/>
    <p:sldId id="265" r:id="rId10"/>
    <p:sldId id="268" r:id="rId11"/>
    <p:sldId id="261" r:id="rId12"/>
    <p:sldId id="276" r:id="rId13"/>
    <p:sldId id="269" r:id="rId14"/>
    <p:sldId id="277" r:id="rId15"/>
    <p:sldId id="271" r:id="rId16"/>
    <p:sldId id="27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27BD-77E3-404A-82BF-0A2E817EDC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FB6-539A-41A2-B58F-E605503AA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62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27BD-77E3-404A-82BF-0A2E817EDC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FB6-539A-41A2-B58F-E605503AA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36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27BD-77E3-404A-82BF-0A2E817EDC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FB6-539A-41A2-B58F-E605503AA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66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27BD-77E3-404A-82BF-0A2E817EDC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FB6-539A-41A2-B58F-E605503AA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663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27BD-77E3-404A-82BF-0A2E817EDC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FB6-539A-41A2-B58F-E605503AA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70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27BD-77E3-404A-82BF-0A2E817EDC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FB6-539A-41A2-B58F-E605503AA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7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27BD-77E3-404A-82BF-0A2E817EDC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FB6-539A-41A2-B58F-E605503AA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98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27BD-77E3-404A-82BF-0A2E817EDC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FB6-539A-41A2-B58F-E605503AA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909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27BD-77E3-404A-82BF-0A2E817EDC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FB6-539A-41A2-B58F-E605503AA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17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27BD-77E3-404A-82BF-0A2E817EDC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FB6-539A-41A2-B58F-E605503AA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524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27BD-77E3-404A-82BF-0A2E817EDC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DFB6-539A-41A2-B58F-E605503AA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63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327BD-77E3-404A-82BF-0A2E817EDC3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3DFB6-539A-41A2-B58F-E605503AA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59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6467" y="6193920"/>
            <a:ext cx="8652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ГБОУ школа № </a:t>
            </a:r>
            <a:r>
              <a:rPr lang="ru-RU" sz="2000" dirty="0" smtClean="0">
                <a:solidFill>
                  <a:srgbClr val="002060"/>
                </a:solidFill>
              </a:rPr>
              <a:t>594 Московского </a:t>
            </a:r>
            <a:r>
              <a:rPr lang="ru-RU" sz="2000" dirty="0">
                <a:solidFill>
                  <a:srgbClr val="002060"/>
                </a:solidFill>
              </a:rPr>
              <a:t>района </a:t>
            </a:r>
            <a:r>
              <a:rPr lang="ru-RU" sz="2000" dirty="0" smtClean="0">
                <a:solidFill>
                  <a:srgbClr val="002060"/>
                </a:solidFill>
              </a:rPr>
              <a:t>Санкт-Петербурга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/>
        </p:nvSpPr>
        <p:spPr>
          <a:xfrm>
            <a:off x="0" y="235430"/>
            <a:ext cx="12192000" cy="32359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Конкурс 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 реализации духовно-нравственного и патриотического воспитания граждан, 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укрепления и пропаганде семейных ценностей среди организаций и объединений 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Московского района Санкт-Петербурга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Номинация 5.1.6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«Лучшее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учреждение/организация по реализации 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гражданско-патриотического, духовно-нравственного воспитания 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 укрепления и </a:t>
            </a:r>
            <a:r>
              <a:rPr lang="ru-RU" sz="3200" b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пропаганде семейных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ценностей»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41067" y="4153539"/>
            <a:ext cx="50825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</a:rPr>
              <a:t>«Кто любит свое Отечество, тот подает лучший пример любви к человечеству</a:t>
            </a:r>
            <a:r>
              <a:rPr lang="ru-RU" sz="2000" i="1" dirty="0" smtClean="0">
                <a:solidFill>
                  <a:srgbClr val="002060"/>
                </a:solidFill>
              </a:rPr>
              <a:t>»</a:t>
            </a:r>
          </a:p>
          <a:p>
            <a:pPr algn="r"/>
            <a:r>
              <a:rPr lang="ru-RU" sz="2000" i="1" dirty="0" smtClean="0">
                <a:solidFill>
                  <a:srgbClr val="002060"/>
                </a:solidFill>
              </a:rPr>
              <a:t> </a:t>
            </a:r>
            <a:r>
              <a:rPr lang="ru-RU" sz="2000" i="1" dirty="0">
                <a:solidFill>
                  <a:srgbClr val="002060"/>
                </a:solidFill>
              </a:rPr>
              <a:t>А.В. </a:t>
            </a:r>
            <a:r>
              <a:rPr lang="ru-RU" sz="2000" i="1" dirty="0" smtClean="0">
                <a:solidFill>
                  <a:srgbClr val="002060"/>
                </a:solidFill>
              </a:rPr>
              <a:t>Суворов </a:t>
            </a:r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" y="3665121"/>
            <a:ext cx="6654737" cy="2528799"/>
          </a:xfrm>
          <a:prstGeom prst="rect">
            <a:avLst/>
          </a:prstGeom>
        </p:spPr>
      </p:pic>
      <p:pic>
        <p:nvPicPr>
          <p:cNvPr id="6" name="Aleksandr_Oleshko_-_O_Rossii_s_lyubovy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582" y="5842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1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631" y="209037"/>
            <a:ext cx="10416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«Наш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– Россия» (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историко-краеведческое направление)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17735" y="786751"/>
            <a:ext cx="55080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«Большой талант требует большого трудолюбия» </a:t>
            </a:r>
            <a:endParaRPr lang="ru-RU" i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r">
              <a:lnSpc>
                <a:spcPct val="115000"/>
              </a:lnSpc>
            </a:pPr>
            <a:r>
              <a:rPr lang="ru-RU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П.И. Чайковский</a:t>
            </a:r>
            <a:endParaRPr lang="ru-RU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631" y="731964"/>
            <a:ext cx="7950200" cy="6126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Краеведческая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«Моя Россия»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Краеведческие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конкурсы: 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 Пулковских высот»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 Московских ворот»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«На Средней Рогатке»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Невский – святой покровитель Санкт-Петербурга» (6 этапов конкурса)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Краеведческая игра «Вокруг Чесменского дворца»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Краеведческая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«Моя Россия» ( дети, родители, учителя)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Иваново (мастер-класс «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Ремешские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пельмени»)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в Муром (мастер-класс «Муромский пряник»)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Вологду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(русские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посиделки в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Сизьме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Палех (мастер-класс «Палехская миниатюра»)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Плес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Тверь (мастер-класс «Спектакль на ярмарке»)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Торжок (мастер-класс «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Золотошвеи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»)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Фольклорный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клуб «Лада» (начальная школа, с родителями)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Клуб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«Услада» (дети ОБД с родителями)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Санкт-Петербургу и пригородам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предприятия города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(с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родителями)</a:t>
            </a:r>
            <a:endParaRPr lang="ru-RU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6428" y="3326135"/>
            <a:ext cx="431930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483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80" y="243598"/>
            <a:ext cx="4320000" cy="32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533" y="243598"/>
            <a:ext cx="4320000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533" y="3483598"/>
            <a:ext cx="4320000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414" y="3483598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89" y="258111"/>
            <a:ext cx="4320000" cy="324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258111"/>
            <a:ext cx="4320000" cy="3241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874" y="2785531"/>
            <a:ext cx="2872250" cy="38971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899" y="2785531"/>
            <a:ext cx="2959100" cy="39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8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830" y="182587"/>
            <a:ext cx="9501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«От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прекрасного к добру» (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культурно-историческое направление)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40296" y="735952"/>
            <a:ext cx="487917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</a:pP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«Без впечатления, восторгов, вдохновения, без жизненного опыта – нет творчества» </a:t>
            </a:r>
            <a:endParaRPr lang="ru-RU" i="1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r">
              <a:lnSpc>
                <a:spcPct val="115000"/>
              </a:lnSpc>
            </a:pP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Д.Д. Шостакович</a:t>
            </a:r>
            <a:endParaRPr lang="ru-RU" i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830" y="1539342"/>
            <a:ext cx="8729134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патриотической песни «Я люблю тебя, Россия!»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«Детвора»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 чтецов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рисунков «Мирное небо»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«Жить. Мечтать. Творить»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«Мир сквозь объектив»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Районная игра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«Город  в серебре»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Районная игра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«Поколение Д»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конкурс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экскурсоводов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конкурс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 Есенин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конкурс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ИЗО  «Весь мир – театр»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Лицея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Театра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А.С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Пушкина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конкурс «Разукрасим мир стихами (начальная школа)</a:t>
            </a:r>
          </a:p>
          <a:p>
            <a:pPr marL="177800" indent="-177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фольклорный фестиваль песенного творчества</a:t>
            </a:r>
            <a:endParaRPr lang="ru-RU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846" y="2315950"/>
            <a:ext cx="5722620" cy="3295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64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16" y="295500"/>
            <a:ext cx="2701636" cy="360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444" y="295500"/>
            <a:ext cx="4651651" cy="30360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387" y="295500"/>
            <a:ext cx="3599411" cy="26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4865" y="3610054"/>
            <a:ext cx="4320000" cy="3080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521" y="3657600"/>
            <a:ext cx="4320000" cy="30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1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74" y="266700"/>
            <a:ext cx="2133599" cy="2844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66700"/>
            <a:ext cx="2131483" cy="2841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610" y="266700"/>
            <a:ext cx="2131482" cy="28419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51" y="3433006"/>
            <a:ext cx="2224843" cy="3140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840" y="3420533"/>
            <a:ext cx="2093365" cy="31400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056" y="3420533"/>
            <a:ext cx="2203477" cy="31649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019" y="298094"/>
            <a:ext cx="1924251" cy="29449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245" y="3420533"/>
            <a:ext cx="2051867" cy="30869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894" y="3433006"/>
            <a:ext cx="2305846" cy="30744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4730" y="266701"/>
            <a:ext cx="2124000" cy="29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8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111" y="289116"/>
            <a:ext cx="2088000" cy="2955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34208" y="94651"/>
            <a:ext cx="2192277" cy="3344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2429" y="3495124"/>
            <a:ext cx="2107106" cy="3064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41" y="3429917"/>
            <a:ext cx="2032845" cy="31063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0974" y="184471"/>
            <a:ext cx="2192275" cy="31649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1144" y="3429162"/>
            <a:ext cx="2110010" cy="31968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7585" y="289267"/>
            <a:ext cx="1959415" cy="29553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7647" y="3449913"/>
            <a:ext cx="2028553" cy="31761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478" y="3340523"/>
            <a:ext cx="2388226" cy="33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097" y="204307"/>
            <a:ext cx="8723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«Живи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Земля!» (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духовно-нравственное направление)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641" y="3919558"/>
            <a:ext cx="3713763" cy="2785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3694" y="204307"/>
            <a:ext cx="2634710" cy="35129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830" y="1930847"/>
            <a:ext cx="7740904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«Успех каждого ребенка»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Билет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будущее (цикл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мероприятий)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Всероссийское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сочинение «Я – гражданин России»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посвященные 800-летию 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Невского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Читательские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конференции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Классные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часы, беседы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«Мой Петербург»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урок «Он сказал: «Поехали!»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Дни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Единых действий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Уроки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Памяти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для детей ОБД «Голос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страны – время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действовать»</a:t>
            </a:r>
          </a:p>
          <a:p>
            <a:pPr marL="177800" indent="-1778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рисунков «Безопасность глазами молодых»</a:t>
            </a:r>
            <a:endParaRPr lang="ru-RU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6533" y="774420"/>
            <a:ext cx="444500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«Духовное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богатство человека измеряется духовным единением людей» </a:t>
            </a:r>
            <a:endParaRPr lang="ru-RU" i="1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r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З. </a:t>
            </a:r>
            <a:r>
              <a:rPr lang="ru-RU" i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Мирзо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7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0893" y="228545"/>
            <a:ext cx="4320000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734" y="228545"/>
            <a:ext cx="4320000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479" y="3468545"/>
            <a:ext cx="4320000" cy="32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054" y="3468545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0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0097" y="204307"/>
            <a:ext cx="1152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«Я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гражданин России» (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гражданско-правовое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социально-патриотическое направление)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25266" y="1035304"/>
            <a:ext cx="4360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«Неуважение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предкам есть первый признак дикости и безнравственности» </a:t>
            </a:r>
            <a:endParaRPr lang="ru-RU" i="1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А.С. Пушкин</a:t>
            </a: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 descr="P103064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65600" y="3476466"/>
            <a:ext cx="4320000" cy="309470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0097" y="1617682"/>
            <a:ext cx="6496303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для ветеранов и пожилых людей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Благотворительные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акции «Надежда и любовь»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Классные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часы с сотрудниками правоохранительных органов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«Финансовая грамотность»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интеллектуальной игре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Софиум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плакатов, рисунков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Проектория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всероссийской переписи населения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мероприятиях РДШ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Городская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«Синичкин дом»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Районная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«Подарок новому человеку»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районном штабе межшкольного актива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клуба «Услада» (дети ОБД)</a:t>
            </a:r>
          </a:p>
          <a:p>
            <a:pPr marL="177800" indent="-1778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встречи</a:t>
            </a:r>
            <a:endParaRPr lang="ru-RU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96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372" y="3523509"/>
            <a:ext cx="4320000" cy="32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082" y="282630"/>
            <a:ext cx="4320000" cy="3240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662" y="282630"/>
            <a:ext cx="4320000" cy="324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9107" y="3522630"/>
            <a:ext cx="432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49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ВоенСпортИграМобилиз,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1607" y="204307"/>
            <a:ext cx="2016000" cy="305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607" y="3406344"/>
            <a:ext cx="4320000" cy="324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0097" y="204307"/>
            <a:ext cx="8723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«Служу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Отечеству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(военно-патриотическое направление)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33641" y="817717"/>
            <a:ext cx="5793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«Защита Родины есть и защита своего достоинства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Н.К. Рерих</a:t>
            </a: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399" y="1279382"/>
            <a:ext cx="6934201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Уроки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истории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«Морской венок славы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Классные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часы «А слава тех не умирает, кто за Отечество умрет»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Военные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сборы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Соревнования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допризывной молодежи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Президентские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спортивные игры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Лыжня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Президентские 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соревнования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защитника Отечества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неизвестного солдата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«Без срока давности»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«Открытка ветерану»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«Письмо ветерану»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военной песни «Семь нот до Победы»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Классные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часы «Женское лицо Победы»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«Писатели-фронтовики»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Вахта памяти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3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622" y="3415812"/>
            <a:ext cx="4320000" cy="32415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49647" y="175812"/>
            <a:ext cx="4320000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94734" y="278828"/>
            <a:ext cx="6096000" cy="58262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Благотворительная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«Мы с тобой, солдат!»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Классные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часы «80 лет начала блокады»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Конференция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«Непокоренный Ленинград»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Викторина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«Расскажи мне о войне»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экскурсоводов «Парк Победы»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«Бессмертный полк»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«Свеча памяти»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«Медаль моей памяти»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«Их именами названы улицы»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«Следы войны близ школьного двора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рисунка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Библиотечные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выставки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Отряд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ЮИД (конкурсы)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«Стоп, коррупция!»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«Моя будущая профессия»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психологов</a:t>
            </a:r>
          </a:p>
          <a:p>
            <a:pPr marL="177800" indent="-1778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конкурс «Безопасное колесо»</a:t>
            </a:r>
          </a:p>
          <a:p>
            <a:pPr marL="177800" indent="-1778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ЮИД</a:t>
            </a:r>
          </a:p>
        </p:txBody>
      </p:sp>
    </p:spTree>
    <p:extLst>
      <p:ext uri="{BB962C8B-B14F-4D97-AF65-F5344CB8AC3E}">
        <p14:creationId xmlns:p14="http://schemas.microsoft.com/office/powerpoint/2010/main" val="24032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89" y="271550"/>
            <a:ext cx="4320000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576" y="271550"/>
            <a:ext cx="4320000" cy="32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020" y="3292475"/>
            <a:ext cx="4320000" cy="32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251" y="3292475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3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00" y="324097"/>
            <a:ext cx="4320000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832" y="3876400"/>
            <a:ext cx="3706514" cy="2779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167" y="324097"/>
            <a:ext cx="4320000" cy="32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83" y="3873093"/>
            <a:ext cx="5400000" cy="278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8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721</Words>
  <Application>Microsoft Office PowerPoint</Application>
  <PresentationFormat>Широкоэкранный</PresentationFormat>
  <Paragraphs>117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Solaris</cp:lastModifiedBy>
  <cp:revision>56</cp:revision>
  <dcterms:created xsi:type="dcterms:W3CDTF">2021-11-26T06:52:49Z</dcterms:created>
  <dcterms:modified xsi:type="dcterms:W3CDTF">2023-02-16T14:56:40Z</dcterms:modified>
</cp:coreProperties>
</file>