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83" r:id="rId2"/>
    <p:sldId id="284" r:id="rId3"/>
    <p:sldId id="285" r:id="rId4"/>
    <p:sldId id="287" r:id="rId5"/>
    <p:sldId id="271" r:id="rId6"/>
    <p:sldId id="270" r:id="rId7"/>
    <p:sldId id="286" r:id="rId8"/>
    <p:sldId id="273" r:id="rId9"/>
    <p:sldId id="264" r:id="rId10"/>
    <p:sldId id="274" r:id="rId11"/>
    <p:sldId id="275" r:id="rId12"/>
    <p:sldId id="276" r:id="rId13"/>
    <p:sldId id="265" r:id="rId14"/>
    <p:sldId id="266" r:id="rId15"/>
    <p:sldId id="267" r:id="rId16"/>
    <p:sldId id="269" r:id="rId17"/>
    <p:sldId id="260" r:id="rId18"/>
    <p:sldId id="261" r:id="rId19"/>
    <p:sldId id="262" r:id="rId20"/>
    <p:sldId id="277" r:id="rId21"/>
    <p:sldId id="278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937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FC5A8-AE3B-4367-A404-50A6C79AF7C0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821C2-D511-4B34-B42D-F97E9AD39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82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C31B-F946-45C8-B8A3-F30A851AEC8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E0E9C-AE73-4C45-9DFB-EE6E415814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81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C31B-F946-45C8-B8A3-F30A851AEC8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E0E9C-AE73-4C45-9DFB-EE6E415814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32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C31B-F946-45C8-B8A3-F30A851AEC8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E0E9C-AE73-4C45-9DFB-EE6E415814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73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C31B-F946-45C8-B8A3-F30A851AEC8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E0E9C-AE73-4C45-9DFB-EE6E415814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67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C31B-F946-45C8-B8A3-F30A851AEC8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E0E9C-AE73-4C45-9DFB-EE6E415814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433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C31B-F946-45C8-B8A3-F30A851AEC8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E0E9C-AE73-4C45-9DFB-EE6E415814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59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C31B-F946-45C8-B8A3-F30A851AEC8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E0E9C-AE73-4C45-9DFB-EE6E415814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938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C31B-F946-45C8-B8A3-F30A851AEC8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E0E9C-AE73-4C45-9DFB-EE6E415814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481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C31B-F946-45C8-B8A3-F30A851AEC8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E0E9C-AE73-4C45-9DFB-EE6E415814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51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C31B-F946-45C8-B8A3-F30A851AEC8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E0E9C-AE73-4C45-9DFB-EE6E415814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124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C31B-F946-45C8-B8A3-F30A851AEC8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E0E9C-AE73-4C45-9DFB-EE6E415814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4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AC31B-F946-45C8-B8A3-F30A851AEC8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E0E9C-AE73-4C45-9DFB-EE6E415814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75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3.xml"/><Relationship Id="rId7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3.xml"/><Relationship Id="rId7" Type="http://schemas.openxmlformats.org/officeDocument/2006/relationships/image" Target="../media/image5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9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Relationship Id="rId9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Relationship Id="rId9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6.jpeg"/><Relationship Id="rId7" Type="http://schemas.openxmlformats.org/officeDocument/2006/relationships/image" Target="../media/image7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slide" Target="slide3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Relationship Id="rId9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jpeg"/><Relationship Id="rId7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93.png"/><Relationship Id="rId4" Type="http://schemas.openxmlformats.org/officeDocument/2006/relationships/image" Target="../media/image92.jpeg"/><Relationship Id="rId9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jpeg"/><Relationship Id="rId7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Relationship Id="rId9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6.jpg"/><Relationship Id="rId7" Type="http://schemas.openxmlformats.org/officeDocument/2006/relationships/image" Target="../media/image10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18" Type="http://schemas.openxmlformats.org/officeDocument/2006/relationships/slide" Target="slide20.xml"/><Relationship Id="rId3" Type="http://schemas.openxmlformats.org/officeDocument/2006/relationships/slide" Target="slide5.xml"/><Relationship Id="rId21" Type="http://schemas.openxmlformats.org/officeDocument/2006/relationships/slide" Target="slide23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" Type="http://schemas.openxmlformats.org/officeDocument/2006/relationships/image" Target="../media/image5.jpeg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5" Type="http://schemas.openxmlformats.org/officeDocument/2006/relationships/slide" Target="slide17.xml"/><Relationship Id="rId23" Type="http://schemas.openxmlformats.org/officeDocument/2006/relationships/slide" Target="slide25.xml"/><Relationship Id="rId10" Type="http://schemas.openxmlformats.org/officeDocument/2006/relationships/slide" Target="slide12.xml"/><Relationship Id="rId19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Relationship Id="rId22" Type="http://schemas.openxmlformats.org/officeDocument/2006/relationships/slide" Target="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" Target="slide3.xml"/><Relationship Id="rId7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slide" Target="slide3.xml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89" y="823221"/>
            <a:ext cx="10452222" cy="59901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64506" y="287335"/>
            <a:ext cx="118629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бюджетное общеобразовательное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учреждение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средняя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общеобразовательная школа №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594 Московского района Санкт-Петербурга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02134" y="5525364"/>
            <a:ext cx="3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ли дело, братцы, дома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пошел же, погоняй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!..</a:t>
            </a:r>
          </a:p>
          <a:p>
            <a:pPr algn="r"/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А.С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Пушкин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977" y="3001519"/>
            <a:ext cx="12375953" cy="1938696"/>
          </a:xfrm>
          <a:prstGeom prst="rect">
            <a:avLst/>
          </a:prstGeom>
        </p:spPr>
      </p:pic>
      <p:pic>
        <p:nvPicPr>
          <p:cNvPr id="8" name="Трофим и Виктория Черенцова Роди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400" y="5872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1441">
            <a:off x="3861917" y="3806433"/>
            <a:ext cx="4160000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43089" y="270933"/>
            <a:ext cx="758857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/>
              <a:t>3б — </a:t>
            </a:r>
            <a:r>
              <a:rPr lang="ru-RU" sz="2000" b="1" dirty="0" smtClean="0"/>
              <a:t>Пушкин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Входящий в состав объектов Всемирного наследия город Пушкин славится расположенным на его территории памятником садово-паркового искусства и мировой архитектуры — музеем-заповедником Царское село, известным своей богатой историей, прекрасными </a:t>
            </a:r>
            <a:r>
              <a:rPr lang="ru-RU" sz="2000" dirty="0" smtClean="0"/>
              <a:t>дворцами и</a:t>
            </a:r>
            <a:r>
              <a:rPr lang="ru-RU" sz="2000" dirty="0"/>
              <a:t> удивительными Екатерининским и Александровским парками. </a:t>
            </a:r>
            <a:endParaRPr lang="ru-RU" sz="2000" dirty="0" smtClean="0"/>
          </a:p>
          <a:p>
            <a:pPr>
              <a:spcAft>
                <a:spcPts val="600"/>
              </a:spcAft>
            </a:pPr>
            <a:r>
              <a:rPr lang="ru-RU" sz="2000" dirty="0" smtClean="0"/>
              <a:t>В</a:t>
            </a:r>
            <a:r>
              <a:rPr lang="ru-RU" sz="2000" dirty="0"/>
              <a:t> любое время года прогулки по </a:t>
            </a:r>
            <a:r>
              <a:rPr lang="ru-RU" sz="2000" dirty="0" smtClean="0"/>
              <a:t>паркам и историческому центру </a:t>
            </a:r>
            <a:r>
              <a:rPr lang="ru-RU" sz="2000" dirty="0"/>
              <a:t>города пробуждают в гостях и жителях города лирическое настроение и очарование от его красоты.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287867"/>
            <a:ext cx="3860205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081" y="1857563"/>
            <a:ext cx="2243919" cy="18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Стрелка влево 4">
            <a:hlinkClick r:id="rId6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9468">
            <a:off x="234140" y="4249813"/>
            <a:ext cx="3897412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3"/>
          <a:stretch/>
        </p:blipFill>
        <p:spPr>
          <a:xfrm rot="21400341">
            <a:off x="7962611" y="4020236"/>
            <a:ext cx="3961417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376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992" y="255600"/>
            <a:ext cx="7631389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/>
              <a:t>4а — Краснодарский </a:t>
            </a:r>
            <a:r>
              <a:rPr lang="ru-RU" sz="2000" b="1" dirty="0" smtClean="0"/>
              <a:t>край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Краснодарский </a:t>
            </a:r>
            <a:r>
              <a:rPr lang="ru-RU" sz="2000" dirty="0" smtClean="0"/>
              <a:t>край по праву называют житницей, здравницей </a:t>
            </a:r>
            <a:br>
              <a:rPr lang="ru-RU" sz="2000" dirty="0" smtClean="0"/>
            </a:br>
            <a:r>
              <a:rPr lang="ru-RU" sz="2000" dirty="0" smtClean="0"/>
              <a:t>и курортом </a:t>
            </a:r>
            <a:r>
              <a:rPr lang="ru-RU" sz="2000" dirty="0"/>
              <a:t>всероссийского </a:t>
            </a:r>
            <a:r>
              <a:rPr lang="ru-RU" sz="2000" dirty="0" smtClean="0"/>
              <a:t>значения. 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Это один </a:t>
            </a:r>
            <a:r>
              <a:rPr lang="ru-RU" sz="2000" dirty="0"/>
              <a:t>из важнейших спортивных центров страны, удобная площадка </a:t>
            </a:r>
            <a:r>
              <a:rPr lang="ru-RU" sz="2000" dirty="0" smtClean="0"/>
              <a:t>для </a:t>
            </a:r>
            <a:r>
              <a:rPr lang="ru-RU" sz="2000" dirty="0"/>
              <a:t>фестивалей, экономических и политических форумов. </a:t>
            </a:r>
            <a:endParaRPr lang="ru-RU" sz="2000" dirty="0" smtClean="0"/>
          </a:p>
          <a:p>
            <a:pPr>
              <a:spcAft>
                <a:spcPts val="600"/>
              </a:spcAft>
            </a:pPr>
            <a:r>
              <a:rPr lang="ru-RU" sz="2000" dirty="0" smtClean="0"/>
              <a:t>А еще это </a:t>
            </a:r>
            <a:r>
              <a:rPr lang="ru-RU" sz="2000" dirty="0"/>
              <a:t>сотни километров пляжей Черного и Азовского морей, </a:t>
            </a:r>
            <a:r>
              <a:rPr lang="ru-RU" sz="2000" dirty="0" smtClean="0"/>
              <a:t>горнолыжные </a:t>
            </a:r>
            <a:r>
              <a:rPr lang="ru-RU" sz="2000" dirty="0"/>
              <a:t>трассы</a:t>
            </a:r>
            <a:r>
              <a:rPr lang="ru-RU" sz="2000" dirty="0" smtClean="0"/>
              <a:t>, </a:t>
            </a:r>
            <a:r>
              <a:rPr lang="ru-RU" sz="2000" dirty="0"/>
              <a:t>чистый морской и горный </a:t>
            </a:r>
            <a:r>
              <a:rPr lang="ru-RU" sz="2000" dirty="0" smtClean="0"/>
              <a:t>воздух, </a:t>
            </a:r>
            <a:r>
              <a:rPr lang="ru-RU" sz="2000" dirty="0"/>
              <a:t>вкусная еда, свежие </a:t>
            </a:r>
            <a:r>
              <a:rPr lang="ru-RU" sz="2000" dirty="0" smtClean="0"/>
              <a:t>фрукты</a:t>
            </a:r>
            <a:r>
              <a:rPr lang="ru-RU" sz="2000" dirty="0"/>
              <a:t>, </a:t>
            </a:r>
            <a:r>
              <a:rPr lang="ru-RU" sz="2000" dirty="0" smtClean="0"/>
              <a:t>овощи, ягоды, орехи, пальмы и жаркое солнце!</a:t>
            </a:r>
            <a:endParaRPr lang="ru-RU" sz="2000" dirty="0"/>
          </a:p>
        </p:txBody>
      </p:sp>
      <p:sp>
        <p:nvSpPr>
          <p:cNvPr id="3" name="Стрелка влево 2">
            <a:hlinkClick r:id="rId3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84">
            <a:off x="273908" y="3884580"/>
            <a:ext cx="3782184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8"/>
          <a:stretch/>
        </p:blipFill>
        <p:spPr>
          <a:xfrm rot="21292484">
            <a:off x="4234735" y="3991679"/>
            <a:ext cx="3639446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r="3518"/>
          <a:stretch/>
        </p:blipFill>
        <p:spPr>
          <a:xfrm rot="373270">
            <a:off x="8142983" y="3614258"/>
            <a:ext cx="3645193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13" y="329938"/>
            <a:ext cx="377475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60" y="219118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3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607" y="264068"/>
            <a:ext cx="797352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/>
              <a:t>4б — </a:t>
            </a:r>
            <a:r>
              <a:rPr lang="ru-RU" sz="2000" b="1" dirty="0" smtClean="0"/>
              <a:t>Удмуртия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Удмуртия</a:t>
            </a:r>
            <a:r>
              <a:rPr lang="ru-RU" sz="2000" dirty="0"/>
              <a:t> — один из самых живописных и удивительных уголков нашей родины, расположенный в </a:t>
            </a:r>
            <a:r>
              <a:rPr lang="ru-RU" sz="2000" dirty="0" smtClean="0"/>
              <a:t>Поволжье. 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Это родина великого композитора П.И. Чайковского, </a:t>
            </a:r>
            <a:r>
              <a:rPr lang="ru-RU" sz="2000" dirty="0" err="1"/>
              <a:t>Бурановских</a:t>
            </a:r>
            <a:r>
              <a:rPr lang="ru-RU" sz="2000" dirty="0"/>
              <a:t> бабушек и грозного </a:t>
            </a:r>
            <a:r>
              <a:rPr lang="ru-RU" sz="2000" dirty="0" smtClean="0"/>
              <a:t>оружейного завода, известного во всем мире – концерна «</a:t>
            </a:r>
            <a:r>
              <a:rPr lang="ru-RU" sz="2000" dirty="0"/>
              <a:t>Калашников». </a:t>
            </a:r>
            <a:endParaRPr lang="ru-RU" sz="2000" dirty="0" smtClean="0"/>
          </a:p>
          <a:p>
            <a:pPr>
              <a:spcAft>
                <a:spcPts val="600"/>
              </a:spcAft>
            </a:pPr>
            <a:r>
              <a:rPr lang="ru-RU" sz="2000" dirty="0" smtClean="0"/>
              <a:t>Первые </a:t>
            </a:r>
            <a:r>
              <a:rPr lang="ru-RU" sz="2000" dirty="0"/>
              <a:t>люди </a:t>
            </a:r>
            <a:r>
              <a:rPr lang="ru-RU" sz="2000" dirty="0" smtClean="0"/>
              <a:t>поселились </a:t>
            </a:r>
            <a:r>
              <a:rPr lang="ru-RU" sz="2000" dirty="0"/>
              <a:t>здесь еще </a:t>
            </a:r>
            <a:r>
              <a:rPr lang="ru-RU" sz="2000" dirty="0" smtClean="0"/>
              <a:t>в </a:t>
            </a:r>
            <a:r>
              <a:rPr lang="en-US" sz="2000" dirty="0" smtClean="0"/>
              <a:t>VIII</a:t>
            </a:r>
            <a:r>
              <a:rPr lang="ru-RU" sz="2000" dirty="0" smtClean="0"/>
              <a:t> тысячелетии </a:t>
            </a:r>
            <a:r>
              <a:rPr lang="ru-RU" sz="2000" dirty="0"/>
              <a:t>до нашей эры.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середине </a:t>
            </a:r>
            <a:r>
              <a:rPr lang="en-US" sz="2000" dirty="0" smtClean="0"/>
              <a:t>XVI</a:t>
            </a:r>
            <a:r>
              <a:rPr lang="ru-RU" sz="2000" dirty="0" smtClean="0"/>
              <a:t> </a:t>
            </a:r>
            <a:r>
              <a:rPr lang="ru-RU" sz="2000" dirty="0"/>
              <a:t>века Удмуртия </a:t>
            </a:r>
            <a:r>
              <a:rPr lang="ru-RU" sz="2000" dirty="0" smtClean="0"/>
              <a:t>стала </a:t>
            </a:r>
            <a:r>
              <a:rPr lang="ru-RU" sz="2000" dirty="0"/>
              <a:t>частью России, перейдя под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власть </a:t>
            </a:r>
            <a:r>
              <a:rPr lang="ru-RU" sz="2000" dirty="0"/>
              <a:t>царя Ивана Грозного вместе с Казанским ханством. </a:t>
            </a:r>
          </a:p>
        </p:txBody>
      </p:sp>
      <p:sp>
        <p:nvSpPr>
          <p:cNvPr id="3" name="Стрелка влево 2">
            <a:hlinkClick r:id="rId3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/>
          <a:stretch/>
        </p:blipFill>
        <p:spPr>
          <a:xfrm rot="21316042">
            <a:off x="326489" y="3969482"/>
            <a:ext cx="364948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415">
            <a:off x="4211602" y="3706572"/>
            <a:ext cx="3710515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/>
          <a:stretch/>
        </p:blipFill>
        <p:spPr>
          <a:xfrm rot="21291137">
            <a:off x="8170813" y="3890552"/>
            <a:ext cx="3554503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15" b="14934"/>
          <a:stretch/>
        </p:blipFill>
        <p:spPr>
          <a:xfrm>
            <a:off x="8375715" y="339484"/>
            <a:ext cx="3512558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29" y="2004021"/>
            <a:ext cx="1452277" cy="190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972" y="277910"/>
            <a:ext cx="767858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/>
              <a:t>5а — Зеленоградск 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Зеленоградск (до 1946 г. – </a:t>
            </a:r>
            <a:r>
              <a:rPr lang="ru-RU" sz="2000" dirty="0" err="1" smtClean="0"/>
              <a:t>Кранц</a:t>
            </a:r>
            <a:r>
              <a:rPr lang="ru-RU" sz="2000" dirty="0" smtClean="0"/>
              <a:t>) – город-курорт в Калининградской </a:t>
            </a:r>
            <a:r>
              <a:rPr lang="ru-RU" sz="2000" dirty="0"/>
              <a:t>области </a:t>
            </a:r>
            <a:r>
              <a:rPr lang="ru-RU" sz="2000" dirty="0" smtClean="0"/>
              <a:t>Российской Федерации основан в </a:t>
            </a:r>
            <a:r>
              <a:rPr lang="ru-RU" sz="2000" dirty="0"/>
              <a:t>1252 году. </a:t>
            </a:r>
            <a:r>
              <a:rPr lang="ru-RU" sz="2000" dirty="0" smtClean="0"/>
              <a:t>А </a:t>
            </a:r>
            <a:r>
              <a:rPr lang="ru-RU" sz="2000" dirty="0"/>
              <a:t>заселяться </a:t>
            </a:r>
            <a:br>
              <a:rPr lang="ru-RU" sz="2000" dirty="0"/>
            </a:br>
            <a:r>
              <a:rPr lang="ru-RU" sz="2000" dirty="0"/>
              <a:t>люди стали в это город </a:t>
            </a:r>
            <a:r>
              <a:rPr lang="ru-RU" sz="2000" dirty="0" smtClean="0"/>
              <a:t>ещё </a:t>
            </a:r>
            <a:r>
              <a:rPr lang="ru-RU" sz="2000" dirty="0"/>
              <a:t>7-8 тыс. лет до н.э. </a:t>
            </a:r>
            <a:endParaRPr lang="ru-RU" sz="2000" dirty="0" smtClean="0"/>
          </a:p>
          <a:p>
            <a:pPr>
              <a:spcAft>
                <a:spcPts val="600"/>
              </a:spcAft>
            </a:pPr>
            <a:r>
              <a:rPr lang="ru-RU" sz="2000" dirty="0"/>
              <a:t>Одной из главных достопримечательностей Зеленоградска является природный </a:t>
            </a:r>
            <a:r>
              <a:rPr lang="ru-RU" sz="2000" dirty="0" smtClean="0"/>
              <a:t>объект Куршская коса. Представляет </a:t>
            </a:r>
            <a:r>
              <a:rPr lang="ru-RU" sz="2000" dirty="0"/>
              <a:t>собой длинную песчаную косу, где сочетаются дюны, болота, море и необычные «танцующие» деревья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9527">
            <a:off x="8466864" y="3774629"/>
            <a:ext cx="3360001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89" y="321325"/>
            <a:ext cx="37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596" y="3983002"/>
            <a:ext cx="3584448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2BB50A-1C45-B0D8-069C-EFFE13F40C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3570">
            <a:off x="4299691" y="3289742"/>
            <a:ext cx="37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322" y="2324543"/>
            <a:ext cx="1625600" cy="1083733"/>
          </a:xfrm>
          <a:prstGeom prst="rect">
            <a:avLst/>
          </a:prstGeom>
        </p:spPr>
      </p:pic>
      <p:sp>
        <p:nvSpPr>
          <p:cNvPr id="8" name="Стрелка влево 7">
            <a:hlinkClick r:id="rId9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16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4034">
            <a:off x="4806874" y="3713998"/>
            <a:ext cx="380930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50440" y="272536"/>
            <a:ext cx="755074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/>
              <a:t>5б — </a:t>
            </a:r>
            <a:r>
              <a:rPr lang="ru-RU" sz="2000" b="1" dirty="0" smtClean="0"/>
              <a:t>остров Сахалин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Сахалин</a:t>
            </a:r>
            <a:r>
              <a:rPr lang="ru-RU" sz="2000" dirty="0"/>
              <a:t> </a:t>
            </a:r>
            <a:r>
              <a:rPr lang="ru-RU" sz="2000" dirty="0" smtClean="0"/>
              <a:t>– </a:t>
            </a:r>
            <a:r>
              <a:rPr lang="ru-RU" sz="2000" dirty="0"/>
              <a:t>остров у восточного побережья </a:t>
            </a:r>
            <a:r>
              <a:rPr lang="ru-RU" sz="2000" dirty="0" smtClean="0"/>
              <a:t>Азии, крупнейший </a:t>
            </a:r>
            <a:r>
              <a:rPr lang="ru-RU" sz="2000" dirty="0"/>
              <a:t>остров России. Омывается Охотским и Японским морями.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Название «</a:t>
            </a:r>
            <a:r>
              <a:rPr lang="ru-RU" sz="2000" dirty="0"/>
              <a:t>Сахалин» происходит от маньчжурского названия реки Амур </a:t>
            </a:r>
            <a:r>
              <a:rPr lang="ru-RU" sz="2000" dirty="0" smtClean="0"/>
              <a:t>– </a:t>
            </a:r>
            <a:r>
              <a:rPr lang="ru-RU" sz="2000" dirty="0"/>
              <a:t>«</a:t>
            </a:r>
            <a:r>
              <a:rPr lang="ru-RU" sz="2000" dirty="0" err="1"/>
              <a:t>Сахалян</a:t>
            </a:r>
            <a:r>
              <a:rPr lang="ru-RU" sz="2000" dirty="0"/>
              <a:t>-Улла», что в переводе означает «Скалы чёрной реки</a:t>
            </a:r>
            <a:r>
              <a:rPr lang="ru-RU" sz="2000" dirty="0" smtClean="0"/>
              <a:t>».</a:t>
            </a:r>
            <a:r>
              <a:rPr lang="ru-RU" sz="2000" dirty="0"/>
              <a:t> </a:t>
            </a:r>
            <a:endParaRPr lang="ru-RU" sz="2000" dirty="0" smtClean="0"/>
          </a:p>
          <a:p>
            <a:pPr>
              <a:spcAft>
                <a:spcPts val="600"/>
              </a:spcAft>
            </a:pPr>
            <a:r>
              <a:rPr lang="ru-RU" sz="2000" dirty="0"/>
              <a:t>Природный комплекс </a:t>
            </a:r>
            <a:r>
              <a:rPr lang="ru-RU" sz="2000" dirty="0" smtClean="0"/>
              <a:t>Три Брата</a:t>
            </a:r>
            <a:r>
              <a:rPr lang="ru-RU" sz="2000" dirty="0"/>
              <a:t> — группа из трёх выступающих из воды столбообразных скал </a:t>
            </a:r>
            <a:r>
              <a:rPr lang="ru-RU" sz="2000" dirty="0" smtClean="0"/>
              <a:t>в</a:t>
            </a:r>
            <a:r>
              <a:rPr lang="ru-RU" sz="2000" dirty="0"/>
              <a:t> Татарском проливе вблизи западного побережья Сахалина. </a:t>
            </a:r>
            <a:r>
              <a:rPr lang="ru-RU" sz="2000" dirty="0" smtClean="0"/>
              <a:t>Скалы </a:t>
            </a:r>
            <a:r>
              <a:rPr lang="ru-RU" sz="2000" dirty="0"/>
              <a:t>являются официальным символом города, изображены на его гербе и флаге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6463">
            <a:off x="9119452" y="3301073"/>
            <a:ext cx="2520000" cy="3054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746" y="3928647"/>
            <a:ext cx="3968496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3192" y="397933"/>
            <a:ext cx="3846576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344" r="10754" b="2381"/>
          <a:stretch/>
        </p:blipFill>
        <p:spPr>
          <a:xfrm>
            <a:off x="7459135" y="2190291"/>
            <a:ext cx="1440000" cy="1308874"/>
          </a:xfrm>
          <a:prstGeom prst="rect">
            <a:avLst/>
          </a:prstGeom>
        </p:spPr>
      </p:pic>
      <p:sp>
        <p:nvSpPr>
          <p:cNvPr id="10" name="Стрелка влево 9">
            <a:hlinkClick r:id="rId9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42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599" y="272534"/>
            <a:ext cx="761809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/>
              <a:t>6а — </a:t>
            </a:r>
            <a:r>
              <a:rPr lang="ru-RU" sz="2000" b="1" dirty="0" smtClean="0"/>
              <a:t>Калининград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Самая западная и самая маленькая по площади Калининградская область расположена в Центральной Европе. Является </a:t>
            </a:r>
            <a:r>
              <a:rPr lang="ru-RU" sz="2000" dirty="0" err="1"/>
              <a:t>полуэксклавом</a:t>
            </a:r>
            <a:r>
              <a:rPr lang="ru-RU" sz="2000" dirty="0"/>
              <a:t> Российской Федерации, так как не имеет общей </a:t>
            </a:r>
            <a:r>
              <a:rPr lang="ru-RU" sz="2000" dirty="0" smtClean="0"/>
              <a:t>сухопутной границы с </a:t>
            </a:r>
            <a:r>
              <a:rPr lang="ru-RU" sz="2000" dirty="0"/>
              <a:t>Россией</a:t>
            </a:r>
            <a:r>
              <a:rPr lang="ru-RU" sz="2000" dirty="0" smtClean="0"/>
              <a:t>. </a:t>
            </a:r>
            <a:r>
              <a:rPr lang="ru-RU" sz="2000" dirty="0"/>
              <a:t>Граничит на </a:t>
            </a:r>
            <a:r>
              <a:rPr lang="ru-RU" sz="2000" dirty="0" smtClean="0"/>
              <a:t>юге с Польшей, </a:t>
            </a:r>
            <a:br>
              <a:rPr lang="ru-RU" sz="2000" dirty="0" smtClean="0"/>
            </a:br>
            <a:r>
              <a:rPr lang="ru-RU" sz="2000" dirty="0" smtClean="0"/>
              <a:t>на </a:t>
            </a:r>
            <a:r>
              <a:rPr lang="ru-RU" sz="2000" dirty="0"/>
              <a:t>севере и </a:t>
            </a:r>
            <a:r>
              <a:rPr lang="ru-RU" sz="2000" dirty="0" smtClean="0"/>
              <a:t>востоке с Литвой, </a:t>
            </a:r>
            <a:r>
              <a:rPr lang="ru-RU" sz="2000" dirty="0"/>
              <a:t>на западе омывается водами Балтийского моря</a:t>
            </a:r>
            <a:r>
              <a:rPr lang="ru-RU" sz="20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Единственный на территории России Музей янтаря, где можно полюбоваться загадочным камнем, находится в Калининграде. Посетители познакомятся там с научными исследованиями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28 залах двухсотлетнего трехэтажного </a:t>
            </a:r>
            <a:r>
              <a:rPr lang="ru-RU" sz="2000" dirty="0" smtClean="0"/>
              <a:t>здании.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01" y="272534"/>
            <a:ext cx="3778111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458" y="4127033"/>
            <a:ext cx="336499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884505" y="2943541"/>
            <a:ext cx="29401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</a:t>
            </a:r>
            <a:r>
              <a:rPr lang="ru-RU" sz="2000" dirty="0"/>
              <a:t>музее </a:t>
            </a:r>
            <a:r>
              <a:rPr lang="ru-RU" sz="2000" dirty="0" smtClean="0"/>
              <a:t>янтаря –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Янтарные моря,</a:t>
            </a:r>
            <a:br>
              <a:rPr lang="ru-RU" sz="2000" dirty="0"/>
            </a:br>
            <a:r>
              <a:rPr lang="ru-RU" sz="2000" dirty="0"/>
              <a:t>Русалки и дельфины,</a:t>
            </a:r>
            <a:br>
              <a:rPr lang="ru-RU" sz="2000" dirty="0"/>
            </a:br>
            <a:r>
              <a:rPr lang="ru-RU" sz="2000" dirty="0"/>
              <a:t>Киты и якоря.</a:t>
            </a:r>
          </a:p>
          <a:p>
            <a:r>
              <a:rPr lang="ru-RU" sz="2000" dirty="0"/>
              <a:t>В музее </a:t>
            </a:r>
            <a:r>
              <a:rPr lang="ru-RU" sz="2000" dirty="0" smtClean="0"/>
              <a:t>янтаря –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Янтарная заря,</a:t>
            </a:r>
            <a:br>
              <a:rPr lang="ru-RU" sz="2000" dirty="0"/>
            </a:br>
            <a:r>
              <a:rPr lang="ru-RU" sz="2000" dirty="0"/>
              <a:t>Янтарные угодья,</a:t>
            </a:r>
            <a:br>
              <a:rPr lang="ru-RU" sz="2000" dirty="0"/>
            </a:br>
            <a:r>
              <a:rPr lang="ru-RU" sz="2000" dirty="0"/>
              <a:t>Янтарная страда.</a:t>
            </a:r>
          </a:p>
          <a:p>
            <a:r>
              <a:rPr lang="ru-RU" sz="2000" dirty="0"/>
              <a:t>Там в желтом </a:t>
            </a:r>
            <a:r>
              <a:rPr lang="ru-RU" sz="2000" dirty="0" smtClean="0"/>
              <a:t>мавзолее –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Тюрьме из янтаря,</a:t>
            </a:r>
            <a:br>
              <a:rPr lang="ru-RU" sz="2000" dirty="0"/>
            </a:br>
            <a:r>
              <a:rPr lang="ru-RU" sz="2000" dirty="0"/>
              <a:t>Букашка расправляет</a:t>
            </a:r>
            <a:br>
              <a:rPr lang="ru-RU" sz="2000" dirty="0"/>
            </a:br>
            <a:r>
              <a:rPr lang="ru-RU" sz="2000" dirty="0"/>
              <a:t>Усталые крыла.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5652">
            <a:off x="4466483" y="3961651"/>
            <a:ext cx="3777713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98" y="2116320"/>
            <a:ext cx="1008000" cy="12723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Стрелка влево 7">
            <a:hlinkClick r:id="rId7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0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598" y="272534"/>
            <a:ext cx="79422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/>
              <a:t>7а </a:t>
            </a:r>
            <a:r>
              <a:rPr lang="ru-RU" sz="2000" b="1" dirty="0"/>
              <a:t>— Республика </a:t>
            </a:r>
            <a:r>
              <a:rPr lang="ru-RU" sz="2000" b="1" dirty="0" smtClean="0"/>
              <a:t>Тыва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Республика Тыва </a:t>
            </a:r>
            <a:r>
              <a:rPr lang="ru-RU" sz="2000" dirty="0"/>
              <a:t>расположена в Центральной Азии, на юге Восточной Сибири, в верховьях реки </a:t>
            </a:r>
            <a:r>
              <a:rPr lang="ru-RU" sz="2000" dirty="0" smtClean="0"/>
              <a:t>Енисей, на границе с </a:t>
            </a:r>
            <a:r>
              <a:rPr lang="ru-RU" sz="2000" dirty="0"/>
              <a:t>Монголией. </a:t>
            </a:r>
            <a:r>
              <a:rPr lang="ru-RU" sz="2000" dirty="0" smtClean="0"/>
              <a:t>Освоение </a:t>
            </a:r>
            <a:r>
              <a:rPr lang="ru-RU" sz="2000" dirty="0"/>
              <a:t>территории началось в каменном веке более 20 тыс. лет назад.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разное время здесь жили скифские племена, </a:t>
            </a:r>
            <a:r>
              <a:rPr lang="ru-RU" sz="2000" dirty="0" smtClean="0"/>
              <a:t>гунны.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В </a:t>
            </a:r>
            <a:r>
              <a:rPr lang="ru-RU" sz="2000" dirty="0"/>
              <a:t>Саянском </a:t>
            </a:r>
            <a:r>
              <a:rPr lang="ru-RU" sz="2000" dirty="0" smtClean="0"/>
              <a:t>каньоне, там</a:t>
            </a:r>
            <a:r>
              <a:rPr lang="ru-RU" sz="2000" dirty="0"/>
              <a:t>, где </a:t>
            </a:r>
            <a:r>
              <a:rPr lang="ru-RU" sz="2000" dirty="0" smtClean="0"/>
              <a:t>река </a:t>
            </a:r>
            <a:r>
              <a:rPr lang="ru-RU" sz="2000" dirty="0" err="1" smtClean="0"/>
              <a:t>Чинге</a:t>
            </a:r>
            <a:r>
              <a:rPr lang="ru-RU" sz="2000" dirty="0" smtClean="0"/>
              <a:t> </a:t>
            </a:r>
            <a:r>
              <a:rPr lang="ru-RU" sz="2000" dirty="0"/>
              <a:t>впадает в </a:t>
            </a:r>
            <a:r>
              <a:rPr lang="ru-RU" sz="2000" dirty="0" smtClean="0"/>
              <a:t>Енисей, </a:t>
            </a:r>
            <a:r>
              <a:rPr lang="ru-RU" sz="2000" dirty="0"/>
              <a:t>находится урочище </a:t>
            </a:r>
            <a:r>
              <a:rPr lang="ru-RU" sz="2000" dirty="0" err="1"/>
              <a:t>Мугур-Саргол</a:t>
            </a:r>
            <a:r>
              <a:rPr lang="ru-RU" sz="2000" dirty="0"/>
              <a:t>. </a:t>
            </a:r>
            <a:r>
              <a:rPr lang="ru-RU" sz="2000" dirty="0" smtClean="0"/>
              <a:t>Это </a:t>
            </a:r>
            <a:r>
              <a:rPr lang="ru-RU" sz="2000" dirty="0"/>
              <a:t>святилище, знаменитое своими </a:t>
            </a:r>
            <a:r>
              <a:rPr lang="ru-RU" sz="2000" dirty="0" smtClean="0"/>
              <a:t>петроглифами. </a:t>
            </a:r>
            <a:r>
              <a:rPr lang="ru-RU" sz="2000" dirty="0"/>
              <a:t>На скалах выбиты изображения животных, колесниц, людей, жилищ и масок — всего около 250 рисунков. </a:t>
            </a:r>
            <a:endParaRPr lang="ru-RU" sz="2000" dirty="0" smtClean="0"/>
          </a:p>
          <a:p>
            <a:pPr>
              <a:spcAft>
                <a:spcPts val="600"/>
              </a:spcAft>
            </a:pPr>
            <a:r>
              <a:rPr lang="ru-RU" sz="2000" dirty="0"/>
              <a:t>Тыва — один из живописнейших и экологически чистых регионов </a:t>
            </a:r>
            <a:r>
              <a:rPr lang="ru-RU" sz="2000" dirty="0" smtClean="0"/>
              <a:t>России, любимое место отдыха нашего президента В.В. Путина.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0379" y="331801"/>
            <a:ext cx="3623733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9784">
            <a:off x="8480598" y="3687142"/>
            <a:ext cx="3336446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9342">
            <a:off x="4569507" y="4059827"/>
            <a:ext cx="336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957" y="2427895"/>
            <a:ext cx="1440000" cy="12487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935" y="4085228"/>
            <a:ext cx="366081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Стрелка влево 7">
            <a:hlinkClick r:id="rId9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24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598" y="272534"/>
            <a:ext cx="794728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/>
              <a:t>7б </a:t>
            </a:r>
            <a:r>
              <a:rPr lang="ru-RU" sz="2000" b="1" dirty="0"/>
              <a:t>—</a:t>
            </a:r>
            <a:r>
              <a:rPr lang="ru-RU" sz="2000" b="1" dirty="0" smtClean="0"/>
              <a:t> река </a:t>
            </a:r>
            <a:r>
              <a:rPr lang="ru-RU" sz="2000" b="1" dirty="0" err="1"/>
              <a:t>Вуокса</a:t>
            </a:r>
            <a:r>
              <a:rPr lang="ru-RU" sz="2000" b="1" dirty="0"/>
              <a:t> (Ленинградская область</a:t>
            </a:r>
            <a:r>
              <a:rPr lang="ru-RU" sz="2000" b="1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ru-RU" sz="2000" dirty="0" err="1"/>
              <a:t>Вуокса</a:t>
            </a:r>
            <a:r>
              <a:rPr lang="ru-RU" sz="2000" dirty="0"/>
              <a:t> </a:t>
            </a:r>
            <a:r>
              <a:rPr lang="ru-RU" sz="2000" dirty="0" smtClean="0"/>
              <a:t>– система </a:t>
            </a:r>
            <a:r>
              <a:rPr lang="ru-RU" sz="2000" dirty="0"/>
              <a:t>озёр и проток в Финляндии и </a:t>
            </a:r>
            <a:r>
              <a:rPr lang="ru-RU" sz="2000" dirty="0" smtClean="0"/>
              <a:t>России. Основное </a:t>
            </a:r>
            <a:r>
              <a:rPr lang="ru-RU" sz="2000" dirty="0"/>
              <a:t>русло </a:t>
            </a:r>
            <a:r>
              <a:rPr lang="ru-RU" sz="2000" dirty="0" err="1" smtClean="0"/>
              <a:t>Вуоксы</a:t>
            </a:r>
            <a:r>
              <a:rPr lang="ru-RU" sz="2000" dirty="0" smtClean="0"/>
              <a:t> </a:t>
            </a:r>
            <a:r>
              <a:rPr lang="ru-RU" sz="2000" dirty="0"/>
              <a:t>является самой крупной рекой Карельского </a:t>
            </a:r>
            <a:r>
              <a:rPr lang="ru-RU" sz="2000" dirty="0" smtClean="0"/>
              <a:t>перешейка. </a:t>
            </a:r>
            <a:r>
              <a:rPr lang="ru-RU" sz="2000" dirty="0"/>
              <a:t>Название </a:t>
            </a:r>
            <a:r>
              <a:rPr lang="ru-RU" sz="2000" dirty="0" err="1"/>
              <a:t>Вуокса</a:t>
            </a:r>
            <a:r>
              <a:rPr lang="ru-RU" sz="2000" dirty="0"/>
              <a:t> также носит </a:t>
            </a:r>
            <a:r>
              <a:rPr lang="ru-RU" sz="2000" dirty="0" smtClean="0"/>
              <a:t>озеро</a:t>
            </a:r>
            <a:r>
              <a:rPr lang="ru-RU" sz="2000" dirty="0"/>
              <a:t>, раскинувшееся перед впадением большой </a:t>
            </a:r>
            <a:r>
              <a:rPr lang="ru-RU" sz="2000" dirty="0" err="1"/>
              <a:t>Вуоксы</a:t>
            </a:r>
            <a:r>
              <a:rPr lang="ru-RU" sz="2000" dirty="0"/>
              <a:t> в </a:t>
            </a:r>
            <a:r>
              <a:rPr lang="ru-RU" sz="2000" dirty="0" smtClean="0"/>
              <a:t>Ладогу. Места эти очень живописны и пользуются популярностью у туристов. 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На </a:t>
            </a:r>
            <a:r>
              <a:rPr lang="ru-RU" sz="2000" dirty="0"/>
              <a:t>крохотном каменистом островке посреди реки </a:t>
            </a:r>
            <a:r>
              <a:rPr lang="ru-RU" sz="2000" dirty="0" err="1"/>
              <a:t>Вуоксы</a:t>
            </a:r>
            <a:r>
              <a:rPr lang="ru-RU" sz="2000" dirty="0"/>
              <a:t> высится храм апостола Андрея </a:t>
            </a:r>
            <a:r>
              <a:rPr lang="ru-RU" sz="2000" dirty="0" smtClean="0"/>
              <a:t>Первозванного, построенный </a:t>
            </a:r>
            <a:r>
              <a:rPr lang="ru-RU" sz="2000" dirty="0"/>
              <a:t>в стиле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древнего деревянного </a:t>
            </a:r>
            <a:r>
              <a:rPr lang="ru-RU" sz="2000" dirty="0"/>
              <a:t>зодчества. Это единственный в мире храм, который </a:t>
            </a:r>
            <a:r>
              <a:rPr lang="ru-RU" sz="2000" dirty="0" smtClean="0"/>
              <a:t>стоит </a:t>
            </a:r>
            <a:r>
              <a:rPr lang="ru-RU" sz="2000" dirty="0"/>
              <a:t>на монолитной скале посреди </a:t>
            </a:r>
            <a:r>
              <a:rPr lang="ru-RU" sz="2000" dirty="0" smtClean="0"/>
              <a:t>воды.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3823" y="368474"/>
            <a:ext cx="350752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55" y="3908090"/>
            <a:ext cx="3374136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65017">
            <a:off x="8262405" y="3766891"/>
            <a:ext cx="34344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4499">
            <a:off x="4311885" y="3815103"/>
            <a:ext cx="336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46" y="2114457"/>
            <a:ext cx="1296000" cy="1605914"/>
          </a:xfrm>
          <a:prstGeom prst="rect">
            <a:avLst/>
          </a:prstGeom>
        </p:spPr>
      </p:pic>
      <p:sp>
        <p:nvSpPr>
          <p:cNvPr id="11" name="Стрелка влево 10">
            <a:hlinkClick r:id="rId8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06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598" y="272534"/>
            <a:ext cx="7612001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/>
              <a:t>8а </a:t>
            </a:r>
            <a:r>
              <a:rPr lang="ru-RU" sz="2000" b="1" dirty="0"/>
              <a:t>— </a:t>
            </a:r>
            <a:r>
              <a:rPr lang="ru-RU" sz="2000" b="1" dirty="0" smtClean="0"/>
              <a:t>Республика Карелия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Республика Карелия – уникальный по своей природе, культуре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</a:t>
            </a:r>
            <a:r>
              <a:rPr lang="ru-RU" sz="2000" dirty="0"/>
              <a:t>истории регион </a:t>
            </a:r>
            <a:r>
              <a:rPr lang="ru-RU" sz="2000" dirty="0" smtClean="0"/>
              <a:t>России. Это </a:t>
            </a:r>
            <a:r>
              <a:rPr lang="ru-RU" sz="2000" dirty="0"/>
              <a:t>экологически чистый край, покрытый хвойными лесами, озерами, реками и скалами.  </a:t>
            </a:r>
            <a:endParaRPr lang="ru-RU" sz="2000" dirty="0" smtClean="0"/>
          </a:p>
          <a:p>
            <a:pPr>
              <a:spcAft>
                <a:spcPts val="600"/>
              </a:spcAft>
            </a:pPr>
            <a:r>
              <a:rPr lang="ru-RU" sz="2000" dirty="0" smtClean="0"/>
              <a:t>Остров Кижи </a:t>
            </a:r>
            <a:r>
              <a:rPr lang="ru-RU" sz="2000" dirty="0"/>
              <a:t>– </a:t>
            </a:r>
            <a:r>
              <a:rPr lang="ru-RU" sz="2000" dirty="0" smtClean="0"/>
              <a:t>синоним </a:t>
            </a:r>
            <a:r>
              <a:rPr lang="ru-RU" sz="2000" dirty="0"/>
              <a:t>уникальной красоты, которую сумели создать из дерева русские зодчие в </a:t>
            </a:r>
            <a:r>
              <a:rPr lang="en-US" sz="2000" dirty="0" smtClean="0"/>
              <a:t>XVIII</a:t>
            </a:r>
            <a:r>
              <a:rPr lang="ru-RU" sz="2000" dirty="0" smtClean="0"/>
              <a:t> </a:t>
            </a:r>
            <a:r>
              <a:rPr lang="ru-RU" sz="2000" dirty="0"/>
              <a:t>веке. Сверкающие под северным солнцем Преображенская и Покровская церкви – символ всей русской деревянной архитектуры. </a:t>
            </a:r>
            <a:endParaRPr lang="ru-RU" sz="2000" dirty="0" smtClean="0"/>
          </a:p>
          <a:p>
            <a:pPr>
              <a:spcAft>
                <a:spcPts val="600"/>
              </a:spcAft>
            </a:pPr>
            <a:r>
              <a:rPr lang="ru-RU" sz="2000" dirty="0" smtClean="0"/>
              <a:t>Одно </a:t>
            </a:r>
            <a:r>
              <a:rPr lang="ru-RU" sz="2000" dirty="0"/>
              <a:t>из самых ярких и удивительных мест Карелии – горный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парк </a:t>
            </a:r>
            <a:r>
              <a:rPr lang="ru-RU" sz="2000" dirty="0" err="1"/>
              <a:t>Рускеала</a:t>
            </a:r>
            <a:r>
              <a:rPr lang="ru-RU" sz="2000" dirty="0"/>
              <a:t> – уникальный памятник природы и истории горного дела.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58"/>
          <a:stretch/>
        </p:blipFill>
        <p:spPr>
          <a:xfrm>
            <a:off x="8163017" y="359833"/>
            <a:ext cx="3668183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160" y="2339340"/>
            <a:ext cx="1800000" cy="1170000"/>
          </a:xfrm>
          <a:prstGeom prst="rect">
            <a:avLst/>
          </a:prstGeom>
        </p:spPr>
      </p:pic>
      <p:sp>
        <p:nvSpPr>
          <p:cNvPr id="6" name="Стрелка влево 5">
            <a:hlinkClick r:id="rId5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/>
          <a:stretch/>
        </p:blipFill>
        <p:spPr>
          <a:xfrm rot="21419584">
            <a:off x="4181022" y="3935435"/>
            <a:ext cx="366781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99">
            <a:off x="8173262" y="3620645"/>
            <a:ext cx="3647768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r="13913"/>
          <a:stretch/>
        </p:blipFill>
        <p:spPr>
          <a:xfrm rot="120000">
            <a:off x="292131" y="4131688"/>
            <a:ext cx="356446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705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599" y="272534"/>
            <a:ext cx="732478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/>
              <a:t>8б</a:t>
            </a:r>
            <a:r>
              <a:rPr lang="ru-RU" sz="2000" b="1" dirty="0"/>
              <a:t> </a:t>
            </a:r>
            <a:r>
              <a:rPr lang="ru-RU" sz="2000" b="1" dirty="0" smtClean="0"/>
              <a:t>— </a:t>
            </a:r>
            <a:r>
              <a:rPr lang="ru-RU" sz="2000" b="1" dirty="0"/>
              <a:t>Чукотский автономный </a:t>
            </a:r>
            <a:r>
              <a:rPr lang="ru-RU" sz="2000" b="1" dirty="0" smtClean="0"/>
              <a:t>округ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Чукотка – один </a:t>
            </a:r>
            <a:r>
              <a:rPr lang="ru-RU" sz="2000" dirty="0"/>
              <a:t>из самых далеких, малозаселенных регионов России и вместе с тем один из самых загадочных. </a:t>
            </a:r>
            <a:endParaRPr lang="ru-RU" sz="2000" dirty="0" smtClean="0"/>
          </a:p>
          <a:p>
            <a:pPr>
              <a:spcAft>
                <a:spcPts val="600"/>
              </a:spcAft>
            </a:pPr>
            <a:r>
              <a:rPr lang="ru-RU" sz="2000" dirty="0" smtClean="0"/>
              <a:t>Большая </a:t>
            </a:r>
            <a:r>
              <a:rPr lang="ru-RU" sz="2000" dirty="0"/>
              <a:t>часть территории округа расположена за Северным полярным кругом. Поэтому климат здесь суровый, </a:t>
            </a:r>
            <a:r>
              <a:rPr lang="ru-RU" sz="2000" dirty="0" smtClean="0"/>
              <a:t>субарктический.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На Чукотке</a:t>
            </a:r>
            <a:r>
              <a:rPr lang="ru-RU" sz="2000" dirty="0"/>
              <a:t> удивительная по красоте природа, богатый животный мир и древняя самобытная культура коренных жителей полуострова: чукчей, эскимосов, эвенов, юкагиров и </a:t>
            </a:r>
            <a:r>
              <a:rPr lang="ru-RU" sz="2000" dirty="0" smtClean="0"/>
              <a:t>коряков.</a:t>
            </a:r>
            <a:endParaRPr lang="ru-RU" sz="2000" dirty="0"/>
          </a:p>
        </p:txBody>
      </p:sp>
      <p:pic>
        <p:nvPicPr>
          <p:cNvPr id="7" name="Picture 3" descr="C:\Users\tatia\Desktop\карт 2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21153510">
            <a:off x="9272331" y="3327289"/>
            <a:ext cx="2520000" cy="3054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110" y="272534"/>
            <a:ext cx="3988609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9257">
            <a:off x="4952381" y="3748543"/>
            <a:ext cx="37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420" y="3938822"/>
            <a:ext cx="410005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4383" y="2008643"/>
            <a:ext cx="2141007" cy="1453333"/>
          </a:xfrm>
          <a:prstGeom prst="rect">
            <a:avLst/>
          </a:prstGeom>
        </p:spPr>
      </p:pic>
      <p:sp>
        <p:nvSpPr>
          <p:cNvPr id="10" name="Стрелка влево 9">
            <a:hlinkClick r:id="rId8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6415" y="3024324"/>
            <a:ext cx="11456918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/>
              <a:t>Проект нашей школы посвящен Году культурного наследия народов </a:t>
            </a:r>
            <a:r>
              <a:rPr lang="ru-RU" sz="2000" dirty="0" smtClean="0"/>
              <a:t>России. Наследие </a:t>
            </a:r>
            <a:r>
              <a:rPr lang="ru-RU" sz="2000" dirty="0"/>
              <a:t>– это память,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это </a:t>
            </a:r>
            <a:r>
              <a:rPr lang="ru-RU" sz="2000" dirty="0"/>
              <a:t>сохранение, это гордость за страну, в которой мы живем.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Проблема изучения и сохранения объектов культурно-исторического наследия России, в которых сосредоточены знания, опыт, мудрость десятков поколений, не потеряла актуальности и сегодня, так как позволяет глубоко изучить историю и культуру народов нашей Родины, создать их духовный образ.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Выбранный нами проект является и актуальным, и перспективным. Он позволяет, на основе </a:t>
            </a:r>
            <a:r>
              <a:rPr lang="ru-RU" sz="2000" dirty="0" smtClean="0"/>
              <a:t>изученного </a:t>
            </a:r>
            <a:r>
              <a:rPr lang="ru-RU" sz="2000" dirty="0"/>
              <a:t>о крае, совершить незабываемое путешествие и обогатить знания об удивительных уголках бескрайней России.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Для участия в проекте были приглашены все классы школы, с первого по </a:t>
            </a:r>
            <a:r>
              <a:rPr lang="ru-RU" sz="2000" dirty="0" smtClean="0"/>
              <a:t>одиннадцатый, а также оказывали помощь родители и классные руководители.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481333" y="424932"/>
            <a:ext cx="63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«Мы не должны забывать о своем культурном прошлом,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 </a:t>
            </a:r>
            <a:r>
              <a:rPr lang="ru-RU" sz="2000" dirty="0"/>
              <a:t>наших памятниках, литературе, языке, живописи. Национальные отличия сохраняются, если мы будем озабочены воспитанием души, а не только передачей </a:t>
            </a:r>
            <a:r>
              <a:rPr lang="ru-RU" sz="2000" dirty="0" smtClean="0"/>
              <a:t>знаний». </a:t>
            </a:r>
            <a:endParaRPr lang="ru-RU" sz="2000" dirty="0"/>
          </a:p>
          <a:p>
            <a:pPr algn="r"/>
            <a:r>
              <a:rPr lang="ru-RU" sz="2000" dirty="0" smtClean="0"/>
              <a:t>Д.С</a:t>
            </a:r>
            <a:r>
              <a:rPr lang="ru-RU" sz="2000" dirty="0"/>
              <a:t>. </a:t>
            </a:r>
            <a:r>
              <a:rPr lang="ru-RU" sz="2000" dirty="0" smtClean="0"/>
              <a:t>Лихачев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470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598" y="272534"/>
            <a:ext cx="7581522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/>
              <a:t>9а </a:t>
            </a:r>
            <a:r>
              <a:rPr lang="ru-RU" sz="2000" b="1" dirty="0"/>
              <a:t>— </a:t>
            </a:r>
            <a:r>
              <a:rPr lang="ru-RU" sz="2000" b="1" dirty="0" smtClean="0"/>
              <a:t>Выборг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Выборг </a:t>
            </a:r>
            <a:r>
              <a:rPr lang="ru-RU" sz="2000" dirty="0" smtClean="0"/>
              <a:t>– </a:t>
            </a:r>
            <a:r>
              <a:rPr lang="ru-RU" sz="2000" dirty="0"/>
              <a:t>небольшой город со своими достопримечательностями на границе с Финляндией, один из красивейших и крупнейших городов Ленинградской области, основан примерно 700 лет назад.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Выборгский замок основан в 1293 году во время третьего шведского Крестового </a:t>
            </a:r>
            <a:r>
              <a:rPr lang="ru-RU" sz="2000" dirty="0" smtClean="0"/>
              <a:t>похода. 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Замок </a:t>
            </a:r>
            <a:r>
              <a:rPr lang="ru-RU" sz="2000" dirty="0"/>
              <a:t>— главная достопримечательность Выборга, а ее донжон, башня </a:t>
            </a:r>
            <a:r>
              <a:rPr lang="ru-RU" sz="2000" dirty="0" smtClean="0"/>
              <a:t>Святого </a:t>
            </a:r>
            <a:r>
              <a:rPr lang="ru-RU" sz="2000" dirty="0"/>
              <a:t>Олафа </a:t>
            </a:r>
            <a:r>
              <a:rPr lang="ru-RU" sz="2000" dirty="0" smtClean="0"/>
              <a:t>считается общепризнанным символом </a:t>
            </a:r>
            <a:r>
              <a:rPr lang="ru-RU" sz="2000" dirty="0"/>
              <a:t>города. </a:t>
            </a:r>
            <a:r>
              <a:rPr lang="ru-RU" sz="2000" dirty="0" smtClean="0"/>
              <a:t>Сейчас </a:t>
            </a:r>
            <a:r>
              <a:rPr lang="ru-RU" sz="2000" dirty="0"/>
              <a:t>в главном корпусе замка расположился Выборгский краеведческий </a:t>
            </a:r>
            <a:r>
              <a:rPr lang="ru-RU" sz="2000" dirty="0" smtClean="0"/>
              <a:t>музей.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470" y="397990"/>
            <a:ext cx="340497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7399">
            <a:off x="8423519" y="3560094"/>
            <a:ext cx="3346875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53" y="4022450"/>
            <a:ext cx="360843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75648">
            <a:off x="4438126" y="3870729"/>
            <a:ext cx="3360001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10" descr="Описание: C:\Users\User\Desktop\brezel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8120" y="2372307"/>
            <a:ext cx="1584000" cy="116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лево 7">
            <a:hlinkClick r:id="rId9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01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599" y="272534"/>
            <a:ext cx="8029577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/>
              <a:t>9б </a:t>
            </a:r>
            <a:r>
              <a:rPr lang="ru-RU" sz="2000" b="1" dirty="0" smtClean="0"/>
              <a:t>— </a:t>
            </a:r>
            <a:r>
              <a:rPr lang="ru-RU" sz="2000" b="1" dirty="0"/>
              <a:t>Донецкая область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Донбасс ( Донецкая Народная Республика ) — регион, название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</a:t>
            </a:r>
            <a:r>
              <a:rPr lang="ru-RU" sz="2000" dirty="0"/>
              <a:t>местоположение которого происходят от Донецкого угольного бассейна, месторождения которого начали разведываться в начале XVIII века, а промышленное освоение началось в XIX веке.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В Донецкой республике есть множество достопримечательностей. </a:t>
            </a:r>
            <a:r>
              <a:rPr lang="ru-RU" sz="2000" dirty="0" smtClean="0"/>
              <a:t>Одна </a:t>
            </a:r>
            <a:r>
              <a:rPr lang="ru-RU" sz="2000" dirty="0"/>
              <a:t>из них </a:t>
            </a:r>
            <a:r>
              <a:rPr lang="ru-RU" sz="2000" dirty="0" smtClean="0"/>
              <a:t>– монумент «</a:t>
            </a:r>
            <a:r>
              <a:rPr lang="ru-RU" sz="2000" dirty="0"/>
              <a:t>Твоим освободителям, </a:t>
            </a:r>
            <a:r>
              <a:rPr lang="ru-RU" sz="2000" dirty="0" smtClean="0"/>
              <a:t>Донбасс», </a:t>
            </a:r>
            <a:r>
              <a:rPr lang="ru-RU" sz="2000" dirty="0"/>
              <a:t>посвящённый памяти всех частей и соединений, </a:t>
            </a:r>
            <a:r>
              <a:rPr lang="ru-RU" sz="2000" dirty="0" smtClean="0"/>
              <a:t>освобождавших Донбасс </a:t>
            </a:r>
            <a:r>
              <a:rPr lang="ru-RU" sz="2000" dirty="0"/>
              <a:t>во время Великой Отечественной </a:t>
            </a:r>
            <a:r>
              <a:rPr lang="ru-RU" sz="2000" dirty="0" smtClean="0"/>
              <a:t>войны.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BEAC067-9C98-D79A-35F3-A4A07E6D5B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8683">
            <a:off x="8138993" y="3724731"/>
            <a:ext cx="3696014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148" y="429928"/>
            <a:ext cx="3790825" cy="2409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568" y="2343839"/>
            <a:ext cx="1764000" cy="1323000"/>
          </a:xfrm>
          <a:prstGeom prst="rect">
            <a:avLst/>
          </a:prstGeom>
        </p:spPr>
      </p:pic>
      <p:sp>
        <p:nvSpPr>
          <p:cNvPr id="9" name="Стрелка влево 8">
            <a:hlinkClick r:id="rId7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875" y="4044933"/>
            <a:ext cx="3928066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8494">
            <a:off x="4376079" y="3634641"/>
            <a:ext cx="3648456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145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599" y="272534"/>
            <a:ext cx="7837553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/>
              <a:t>10а </a:t>
            </a:r>
            <a:r>
              <a:rPr lang="ru-RU" sz="2000" b="1" dirty="0"/>
              <a:t>— </a:t>
            </a:r>
            <a:r>
              <a:rPr lang="ru-RU" sz="2000" b="1" dirty="0" smtClean="0"/>
              <a:t>Республика Дагестан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Дагестан расположен на крайнем юге европейской части </a:t>
            </a:r>
            <a:r>
              <a:rPr lang="ru-RU" sz="2000" dirty="0" smtClean="0"/>
              <a:t>России, </a:t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северо-восточной части Кавказа, вдоль побережья Каспийского моря. Название </a:t>
            </a:r>
            <a:r>
              <a:rPr lang="ru-RU" sz="2000" dirty="0" smtClean="0"/>
              <a:t>в </a:t>
            </a:r>
            <a:r>
              <a:rPr lang="ru-RU" sz="2000" dirty="0"/>
              <a:t>переводе с тюркского </a:t>
            </a:r>
            <a:r>
              <a:rPr lang="ru-RU" sz="2000" dirty="0" smtClean="0"/>
              <a:t>означает «страна </a:t>
            </a:r>
            <a:r>
              <a:rPr lang="ru-RU" sz="2000" dirty="0"/>
              <a:t>гор</a:t>
            </a:r>
            <a:r>
              <a:rPr lang="ru-RU" sz="2000" dirty="0" smtClean="0"/>
              <a:t>». 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У народов Дагестана самобытные и очень богатые история, культура, традиции, обычаи и обряды. </a:t>
            </a:r>
            <a:endParaRPr lang="ru-RU" sz="2000" dirty="0" smtClean="0"/>
          </a:p>
          <a:p>
            <a:pPr>
              <a:spcAft>
                <a:spcPts val="600"/>
              </a:spcAft>
            </a:pPr>
            <a:r>
              <a:rPr lang="ru-RU" sz="2000" dirty="0" smtClean="0"/>
              <a:t>В </a:t>
            </a:r>
            <a:r>
              <a:rPr lang="ru-RU" sz="2000" dirty="0"/>
              <a:t>Республике Дагестан много интересного, и мы уверены, что, после ознакомления с презентацией, вы захотите ее посетить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0095">
            <a:off x="8061879" y="3626173"/>
            <a:ext cx="378676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3473" y="338328"/>
            <a:ext cx="374848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2860">
            <a:off x="4422012" y="3267660"/>
            <a:ext cx="37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99" y="4044897"/>
            <a:ext cx="427640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66" y="2191976"/>
            <a:ext cx="2592000" cy="1619999"/>
          </a:xfrm>
          <a:prstGeom prst="rect">
            <a:avLst/>
          </a:prstGeom>
        </p:spPr>
      </p:pic>
      <p:sp>
        <p:nvSpPr>
          <p:cNvPr id="9" name="Стрелка влево 8">
            <a:hlinkClick r:id="rId9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38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198" y="247134"/>
            <a:ext cx="776440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/>
              <a:t>10б — </a:t>
            </a:r>
            <a:r>
              <a:rPr lang="ru-RU" sz="2000" b="1" dirty="0" smtClean="0"/>
              <a:t>город Севастополь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Город-герой </a:t>
            </a:r>
            <a:r>
              <a:rPr lang="ru-RU" sz="2000" dirty="0" smtClean="0"/>
              <a:t>Севастополь является </a:t>
            </a:r>
            <a:r>
              <a:rPr lang="ru-RU" sz="2000" dirty="0"/>
              <a:t>образцом стойкости и отваги русских моряков с богатой на радостные и печальные события историей</a:t>
            </a:r>
            <a:r>
              <a:rPr lang="ru-RU" sz="20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Памятник Затопленным кораблям по праву считается самой известной достопримечательностью и визитной карточкой Севастополя. </a:t>
            </a:r>
            <a:r>
              <a:rPr lang="ru-RU" sz="2000" dirty="0" smtClean="0"/>
              <a:t>Он </a:t>
            </a:r>
            <a:r>
              <a:rPr lang="ru-RU" sz="2000" dirty="0"/>
              <a:t>символизирует собой </a:t>
            </a:r>
            <a:r>
              <a:rPr lang="ru-RU" sz="2000" dirty="0" smtClean="0"/>
              <a:t>героизм</a:t>
            </a:r>
            <a:r>
              <a:rPr lang="ru-RU" sz="2000" dirty="0"/>
              <a:t>, доблесть и мужество моряков Черноморского флота, чей беспримерный подвиг во время Крымской войны 1853-1856 г. напоминает и будет напоминать всем ныне живущим </a:t>
            </a:r>
            <a:r>
              <a:rPr lang="ru-RU" sz="2000" dirty="0" smtClean="0"/>
              <a:t>о </a:t>
            </a:r>
            <a:r>
              <a:rPr lang="ru-RU" sz="2000" dirty="0"/>
              <a:t>бессмертной славе их предков.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5062">
            <a:off x="4414080" y="3862752"/>
            <a:ext cx="3663209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452" y="4041624"/>
            <a:ext cx="381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090080">
            <a:off x="8802607" y="3192455"/>
            <a:ext cx="2520000" cy="3538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0971" y="369726"/>
            <a:ext cx="3539066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Стрелка влево 7">
            <a:hlinkClick r:id="rId7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2434">
            <a:off x="7794212" y="1941523"/>
            <a:ext cx="1620000" cy="172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9615">
            <a:off x="7710790" y="3740091"/>
            <a:ext cx="37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36599" y="272534"/>
            <a:ext cx="762046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/>
              <a:t>11а — озеро </a:t>
            </a:r>
            <a:r>
              <a:rPr lang="ru-RU" sz="2000" b="1" dirty="0"/>
              <a:t>Баскунчак (Астраханская область</a:t>
            </a:r>
            <a:r>
              <a:rPr lang="ru-RU" sz="2000" b="1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Недалеко от Ахтубинска Астраханской области расположено одно из самых насыщенных солью озер в мире — Баскунчак. Здесь добывают 80 % российской соли, а ее запасов, по подсчетам ученых, хватит еще на 4000 лет</a:t>
            </a:r>
            <a:r>
              <a:rPr lang="ru-RU" sz="20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ru-RU" sz="2000" dirty="0" err="1" smtClean="0"/>
              <a:t>Баскунчакское</a:t>
            </a:r>
            <a:r>
              <a:rPr lang="ru-RU" sz="2000" dirty="0" smtClean="0"/>
              <a:t> месторождение соли начало образовываться около 260 миллионов лет назад, во времена древнего океана </a:t>
            </a:r>
            <a:r>
              <a:rPr lang="ru-RU" sz="2000" dirty="0" err="1" smtClean="0"/>
              <a:t>Тетис</a:t>
            </a:r>
            <a:r>
              <a:rPr lang="ru-RU" sz="2000" dirty="0" smtClean="0"/>
              <a:t>. Баскунчак — мертвое озеро. В его воде могут жить лишь некоторые виды бактерий. Берега, на первый взгляд, тоже малопригодны </a:t>
            </a:r>
            <a:br>
              <a:rPr lang="ru-RU" sz="2000" dirty="0" smtClean="0"/>
            </a:br>
            <a:r>
              <a:rPr lang="ru-RU" sz="2000" dirty="0" smtClean="0"/>
              <a:t>для жизни. На самом же деле экосистемы полупустынь богаты и своеобразны.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389" y="356557"/>
            <a:ext cx="3749406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083" y="2396068"/>
            <a:ext cx="1980000" cy="1592608"/>
          </a:xfrm>
          <a:prstGeom prst="rect">
            <a:avLst/>
          </a:prstGeom>
        </p:spPr>
      </p:pic>
      <p:sp>
        <p:nvSpPr>
          <p:cNvPr id="6" name="Стрелка влево 5">
            <a:hlinkClick r:id="rId6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" y="4044933"/>
            <a:ext cx="37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63652">
            <a:off x="4638907" y="4021827"/>
            <a:ext cx="2529698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629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599" y="272534"/>
            <a:ext cx="770039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/>
              <a:t>11б — </a:t>
            </a:r>
            <a:r>
              <a:rPr lang="ru-RU" sz="2000" b="1" dirty="0"/>
              <a:t>село Вятское (Ярославская область</a:t>
            </a:r>
            <a:r>
              <a:rPr lang="ru-RU" sz="2000" b="1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Старинное купеческое село Вятское располагается в Некрасовском районе – одном из самых экологически чистых </a:t>
            </a:r>
            <a:r>
              <a:rPr lang="ru-RU" sz="2000" dirty="0" smtClean="0"/>
              <a:t>районов </a:t>
            </a:r>
            <a:r>
              <a:rPr lang="ru-RU" sz="2000" dirty="0"/>
              <a:t>Ярославской области, в 30 километрах от </a:t>
            </a:r>
            <a:r>
              <a:rPr lang="ru-RU" sz="2000" dirty="0" smtClean="0"/>
              <a:t>Ярославля.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Музей «Дом ангелов» посвящен подвигу вятского крестьянина Петра Телушкина, который в 1830 году в одиночку, лишь при помощи верёвок и веревочной лестницы починил крыло ангела и обшивку креста шпиля собора Петропавловской крепости</a:t>
            </a:r>
            <a:r>
              <a:rPr lang="ru-RU" sz="2000" dirty="0" smtClean="0"/>
              <a:t>. «</a:t>
            </a:r>
            <a:r>
              <a:rPr lang="ru-RU" sz="2000" dirty="0"/>
              <a:t>Кто такие ангелы?», «Как они выглядят?». Ответить на такие вопросы  непросто (тайна сия велика есть), музей ангелов призван приблизить вас к «высшему миру», позволить отвлечься от земной суеты.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7445">
            <a:off x="8426561" y="3583823"/>
            <a:ext cx="336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855" y="272534"/>
            <a:ext cx="37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84" y="4096512"/>
            <a:ext cx="351650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2" descr="https://xn----ctbjbwjreuef9m.xn--p1ai/upload/museums/muzej-dom-angela-3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27920">
            <a:off x="4404729" y="4096512"/>
            <a:ext cx="362477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9912">
            <a:off x="7652041" y="2330773"/>
            <a:ext cx="1448706" cy="1200408"/>
          </a:xfrm>
          <a:prstGeom prst="rect">
            <a:avLst/>
          </a:prstGeom>
        </p:spPr>
      </p:pic>
      <p:sp>
        <p:nvSpPr>
          <p:cNvPr id="9" name="Стрелка влево 8">
            <a:hlinkClick r:id="rId9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0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70213" y="243633"/>
            <a:ext cx="54000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hlinkClick r:id="rId3" action="ppaction://hlinksldjump"/>
              </a:rPr>
              <a:t>1а — Иркутская область</a:t>
            </a:r>
            <a:endParaRPr lang="ru-RU" sz="2000" dirty="0"/>
          </a:p>
          <a:p>
            <a:r>
              <a:rPr lang="ru-RU" sz="2000" dirty="0">
                <a:hlinkClick r:id="rId4" action="ppaction://hlinksldjump"/>
              </a:rPr>
              <a:t>1б — </a:t>
            </a:r>
            <a:r>
              <a:rPr lang="ru-RU" sz="2000" dirty="0" smtClean="0">
                <a:hlinkClick r:id="rId4" action="ppaction://hlinksldjump"/>
              </a:rPr>
              <a:t>Брянск</a:t>
            </a:r>
            <a:endParaRPr lang="ru-RU" sz="2000" dirty="0"/>
          </a:p>
          <a:p>
            <a:r>
              <a:rPr lang="ru-RU" sz="2000" dirty="0">
                <a:hlinkClick r:id="rId5" action="ppaction://hlinksldjump"/>
              </a:rPr>
              <a:t>2а — </a:t>
            </a:r>
            <a:r>
              <a:rPr lang="ru-RU" sz="2000" dirty="0" smtClean="0">
                <a:hlinkClick r:id="rId5" action="ppaction://hlinksldjump"/>
              </a:rPr>
              <a:t>Казань</a:t>
            </a:r>
            <a:endParaRPr lang="ru-RU" sz="2000" dirty="0"/>
          </a:p>
          <a:p>
            <a:r>
              <a:rPr lang="ru-RU" sz="2000" dirty="0">
                <a:hlinkClick r:id="rId6" action="ppaction://hlinksldjump"/>
              </a:rPr>
              <a:t>2б — </a:t>
            </a:r>
            <a:r>
              <a:rPr lang="ru-RU" sz="2000" dirty="0" smtClean="0">
                <a:hlinkClick r:id="rId6" action="ppaction://hlinksldjump"/>
              </a:rPr>
              <a:t>Вологда</a:t>
            </a:r>
            <a:endParaRPr lang="ru-RU" sz="2000" dirty="0"/>
          </a:p>
          <a:p>
            <a:r>
              <a:rPr lang="ru-RU" sz="2000" dirty="0">
                <a:hlinkClick r:id="rId7" action="ppaction://hlinksldjump"/>
              </a:rPr>
              <a:t>3а — Великий Новгород</a:t>
            </a:r>
            <a:endParaRPr lang="ru-RU" sz="2000" dirty="0"/>
          </a:p>
          <a:p>
            <a:r>
              <a:rPr lang="ru-RU" sz="2000" dirty="0">
                <a:hlinkClick r:id="rId8" action="ppaction://hlinksldjump"/>
              </a:rPr>
              <a:t>3б — Пушкин</a:t>
            </a:r>
            <a:endParaRPr lang="ru-RU" sz="2000" dirty="0"/>
          </a:p>
          <a:p>
            <a:r>
              <a:rPr lang="ru-RU" sz="2000" dirty="0">
                <a:hlinkClick r:id="rId9" action="ppaction://hlinksldjump"/>
              </a:rPr>
              <a:t>4а — Краснодарский край</a:t>
            </a:r>
            <a:endParaRPr lang="ru-RU" sz="2000" dirty="0"/>
          </a:p>
          <a:p>
            <a:r>
              <a:rPr lang="ru-RU" sz="2000" dirty="0">
                <a:hlinkClick r:id="rId10" action="ppaction://hlinksldjump"/>
              </a:rPr>
              <a:t>4б — Удмуртия</a:t>
            </a:r>
            <a:endParaRPr lang="ru-RU" sz="2000" dirty="0"/>
          </a:p>
          <a:p>
            <a:r>
              <a:rPr lang="ru-RU" sz="2000" dirty="0">
                <a:hlinkClick r:id="rId11" action="ppaction://hlinksldjump"/>
              </a:rPr>
              <a:t>5а — Зеленоградск (Калининградская область)</a:t>
            </a:r>
            <a:endParaRPr lang="ru-RU" sz="2000" dirty="0"/>
          </a:p>
          <a:p>
            <a:r>
              <a:rPr lang="ru-RU" sz="2000" dirty="0">
                <a:hlinkClick r:id="rId12" action="ppaction://hlinksldjump"/>
              </a:rPr>
              <a:t>5б — </a:t>
            </a:r>
            <a:r>
              <a:rPr lang="ru-RU" sz="2000" dirty="0" smtClean="0">
                <a:hlinkClick r:id="rId12" action="ppaction://hlinksldjump"/>
              </a:rPr>
              <a:t>остров Сахалин</a:t>
            </a:r>
            <a:endParaRPr lang="ru-RU" sz="2000" dirty="0"/>
          </a:p>
          <a:p>
            <a:r>
              <a:rPr lang="ru-RU" sz="2000" dirty="0">
                <a:hlinkClick r:id="rId13" action="ppaction://hlinksldjump"/>
              </a:rPr>
              <a:t>6а — </a:t>
            </a:r>
            <a:r>
              <a:rPr lang="ru-RU" sz="2000" dirty="0" smtClean="0">
                <a:hlinkClick r:id="rId13" action="ppaction://hlinksldjump"/>
              </a:rPr>
              <a:t>Калининград</a:t>
            </a:r>
            <a:endParaRPr lang="ru-RU" sz="2000" dirty="0" smtClean="0"/>
          </a:p>
          <a:p>
            <a:r>
              <a:rPr lang="ru-RU" sz="2000" dirty="0">
                <a:hlinkClick r:id="rId14" action="ppaction://hlinksldjump"/>
              </a:rPr>
              <a:t>7а — Республика Тыва</a:t>
            </a:r>
            <a:endParaRPr lang="ru-RU" sz="2000" dirty="0"/>
          </a:p>
          <a:p>
            <a:r>
              <a:rPr lang="ru-RU" sz="2000" dirty="0">
                <a:hlinkClick r:id="rId15" action="ppaction://hlinksldjump"/>
              </a:rPr>
              <a:t>7б — река </a:t>
            </a:r>
            <a:r>
              <a:rPr lang="ru-RU" sz="2000" dirty="0" err="1">
                <a:hlinkClick r:id="rId15" action="ppaction://hlinksldjump"/>
              </a:rPr>
              <a:t>Вуокса</a:t>
            </a:r>
            <a:r>
              <a:rPr lang="ru-RU" sz="2000" dirty="0">
                <a:hlinkClick r:id="rId15" action="ppaction://hlinksldjump"/>
              </a:rPr>
              <a:t> (Ленинградская область)</a:t>
            </a:r>
            <a:endParaRPr lang="ru-RU" sz="2000" dirty="0"/>
          </a:p>
          <a:p>
            <a:r>
              <a:rPr lang="ru-RU" sz="2000" dirty="0">
                <a:hlinkClick r:id="rId16" action="ppaction://hlinksldjump"/>
              </a:rPr>
              <a:t>8а — </a:t>
            </a:r>
            <a:r>
              <a:rPr lang="ru-RU" sz="2000" dirty="0" smtClean="0">
                <a:hlinkClick r:id="rId16" action="ppaction://hlinksldjump"/>
              </a:rPr>
              <a:t>Республика Карелия</a:t>
            </a:r>
            <a:endParaRPr lang="ru-RU" sz="2000" dirty="0"/>
          </a:p>
          <a:p>
            <a:r>
              <a:rPr lang="ru-RU" sz="2000" dirty="0">
                <a:hlinkClick r:id="rId17" action="ppaction://hlinksldjump"/>
              </a:rPr>
              <a:t>8б — Чукотский автономный округ</a:t>
            </a:r>
            <a:endParaRPr lang="ru-RU" sz="2000" dirty="0"/>
          </a:p>
          <a:p>
            <a:r>
              <a:rPr lang="ru-RU" sz="2000" dirty="0">
                <a:hlinkClick r:id="rId18" action="ppaction://hlinksldjump"/>
              </a:rPr>
              <a:t>9а — Выборг</a:t>
            </a:r>
            <a:endParaRPr lang="ru-RU" sz="2000" dirty="0"/>
          </a:p>
          <a:p>
            <a:r>
              <a:rPr lang="ru-RU" sz="2000" dirty="0">
                <a:hlinkClick r:id="rId19" action="ppaction://hlinksldjump"/>
              </a:rPr>
              <a:t>9б — Донецкая область</a:t>
            </a:r>
            <a:endParaRPr lang="ru-RU" sz="2000" dirty="0"/>
          </a:p>
          <a:p>
            <a:r>
              <a:rPr lang="ru-RU" sz="2000" dirty="0">
                <a:hlinkClick r:id="rId20" action="ppaction://hlinksldjump"/>
              </a:rPr>
              <a:t>10а — </a:t>
            </a:r>
            <a:r>
              <a:rPr lang="ru-RU" sz="2000" dirty="0" smtClean="0">
                <a:hlinkClick r:id="rId20" action="ppaction://hlinksldjump"/>
              </a:rPr>
              <a:t>Республика Дагестан</a:t>
            </a:r>
            <a:endParaRPr lang="ru-RU" sz="2000" dirty="0"/>
          </a:p>
          <a:p>
            <a:r>
              <a:rPr lang="ru-RU" sz="2000" dirty="0">
                <a:hlinkClick r:id="rId21" action="ppaction://hlinksldjump"/>
              </a:rPr>
              <a:t>10б </a:t>
            </a:r>
            <a:r>
              <a:rPr lang="ru-RU" sz="2000" dirty="0" smtClean="0">
                <a:hlinkClick r:id="rId21" action="ppaction://hlinksldjump"/>
              </a:rPr>
              <a:t>— Севастополь</a:t>
            </a:r>
            <a:endParaRPr lang="ru-RU" sz="2000" dirty="0"/>
          </a:p>
          <a:p>
            <a:r>
              <a:rPr lang="ru-RU" sz="2000" dirty="0">
                <a:hlinkClick r:id="rId22" action="ppaction://hlinksldjump"/>
              </a:rPr>
              <a:t>11а — озеро Баскунчак (Астраханская область)</a:t>
            </a:r>
            <a:endParaRPr lang="ru-RU" sz="2000" dirty="0"/>
          </a:p>
          <a:p>
            <a:r>
              <a:rPr lang="ru-RU" sz="2000" dirty="0">
                <a:hlinkClick r:id="rId23" action="ppaction://hlinksldjump"/>
              </a:rPr>
              <a:t>11б — село Вятское (Ярославская область</a:t>
            </a:r>
            <a:r>
              <a:rPr lang="ru-RU" sz="2000" dirty="0" smtClean="0">
                <a:hlinkClick r:id="rId23" action="ppaction://hlinksldjump"/>
              </a:rPr>
              <a:t>)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4017" y="269034"/>
            <a:ext cx="5902784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/>
              <a:t>Цель проекта </a:t>
            </a:r>
            <a:r>
              <a:rPr lang="ru-RU" sz="2000" dirty="0" smtClean="0"/>
              <a:t>– выявление</a:t>
            </a:r>
            <a:r>
              <a:rPr lang="ru-RU" sz="2000" dirty="0"/>
              <a:t>, изучение и создание экскурсионного маршрута историко-культурного объекта России при помощи познавательного виртуального путешествия</a:t>
            </a:r>
            <a:r>
              <a:rPr lang="ru-RU" sz="2000" dirty="0" smtClean="0"/>
              <a:t>. </a:t>
            </a:r>
          </a:p>
          <a:p>
            <a:pPr>
              <a:spcAft>
                <a:spcPts val="600"/>
              </a:spcAft>
            </a:pPr>
            <a:r>
              <a:rPr lang="ru-RU" sz="2000" b="1" dirty="0" smtClean="0"/>
              <a:t>Задачи проекта:</a:t>
            </a:r>
          </a:p>
          <a:p>
            <a:pPr marL="355600" indent="-355600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Найти объекты культурного наследия народов </a:t>
            </a:r>
            <a:r>
              <a:rPr lang="ru-RU" sz="2000" dirty="0" smtClean="0"/>
              <a:t>России;</a:t>
            </a:r>
            <a:endParaRPr lang="ru-RU" sz="2000" dirty="0"/>
          </a:p>
          <a:p>
            <a:pPr marL="355600" indent="-355600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Разработать маршрут </a:t>
            </a:r>
            <a:r>
              <a:rPr lang="ru-RU" sz="2000" dirty="0" smtClean="0"/>
              <a:t>путешествия;</a:t>
            </a:r>
            <a:endParaRPr lang="ru-RU" sz="2000" dirty="0"/>
          </a:p>
          <a:p>
            <a:pPr marL="355600" indent="-355600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Провести методологический анализ выбранных материалов для создания познавательного виртуального </a:t>
            </a:r>
            <a:r>
              <a:rPr lang="ru-RU" sz="2000" dirty="0" smtClean="0"/>
              <a:t>путешествия;</a:t>
            </a:r>
            <a:endParaRPr lang="ru-RU" sz="2000" dirty="0"/>
          </a:p>
          <a:p>
            <a:pPr marL="355600" indent="-355600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Определить методы и способы организации индивидуальной. Групповой и коллективной работы учащихся в изучении культурно-исторического объекта, наследия народов </a:t>
            </a:r>
            <a:r>
              <a:rPr lang="ru-RU" sz="2000" dirty="0" smtClean="0"/>
              <a:t>России;</a:t>
            </a:r>
            <a:endParaRPr lang="ru-RU" sz="2000" dirty="0"/>
          </a:p>
          <a:p>
            <a:pPr marL="355600" indent="-355600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Создать экскурсионную карту «Путешествие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по </a:t>
            </a:r>
            <a:r>
              <a:rPr lang="ru-RU" sz="2000" dirty="0"/>
              <a:t>России, или дорога домой</a:t>
            </a:r>
            <a:r>
              <a:rPr lang="ru-RU" sz="2000" dirty="0" smtClean="0"/>
              <a:t>».</a:t>
            </a:r>
            <a:endParaRPr lang="ru-RU" sz="2000" dirty="0"/>
          </a:p>
          <a:p>
            <a:pPr>
              <a:spcAft>
                <a:spcPts val="600"/>
              </a:spcAft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82301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3215" y="4334255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43" y="1158239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82" y="2987039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42" y="3510152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159" y="896682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447" y="5135878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495" y="1419795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938" y="1762020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82" y="5250871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49" y="3145480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51" y="2910211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938" y="3510151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825" y="2361960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334" y="1681351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31" y="3171767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381" y="4005827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777" y="2151829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0" name="TextBox 19"/>
          <p:cNvSpPr txBox="1"/>
          <p:nvPr/>
        </p:nvSpPr>
        <p:spPr>
          <a:xfrm>
            <a:off x="2285503" y="194777"/>
            <a:ext cx="7620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Места, которые мы изучили </a:t>
            </a:r>
            <a:br>
              <a:rPr lang="ru-RU" sz="2000" b="1" dirty="0" smtClean="0">
                <a:solidFill>
                  <a:prstClr val="black"/>
                </a:solidFill>
              </a:rPr>
            </a:br>
            <a:r>
              <a:rPr lang="ru-RU" sz="2000" dirty="0" smtClean="0">
                <a:solidFill>
                  <a:prstClr val="black"/>
                </a:solidFill>
              </a:rPr>
              <a:t>(от Сахалина до Калининграда, от Севастополя до Чукотки…)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943" y="3542612"/>
            <a:ext cx="523113" cy="523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126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363" y="272536"/>
            <a:ext cx="788817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/>
              <a:t>1а — Иркутская </a:t>
            </a:r>
            <a:r>
              <a:rPr lang="ru-RU" sz="2000" b="1" dirty="0" smtClean="0"/>
              <a:t>область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Иркутск, основанный </a:t>
            </a:r>
            <a:r>
              <a:rPr lang="ru-RU" sz="2000" dirty="0"/>
              <a:t>на месте слияния </a:t>
            </a:r>
            <a:r>
              <a:rPr lang="ru-RU" sz="2000" dirty="0" smtClean="0"/>
              <a:t>рек Иркута </a:t>
            </a:r>
            <a:r>
              <a:rPr lang="ru-RU" sz="2000" dirty="0"/>
              <a:t>и Ангары в 1661 </a:t>
            </a:r>
            <a:r>
              <a:rPr lang="ru-RU" sz="2000" dirty="0" smtClean="0"/>
              <a:t>г.  считается </a:t>
            </a:r>
            <a:r>
              <a:rPr lang="ru-RU" sz="2000" dirty="0"/>
              <a:t>столицей Восточной Сибири</a:t>
            </a:r>
            <a:r>
              <a:rPr lang="ru-RU" sz="20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В Иркутске </a:t>
            </a:r>
            <a:r>
              <a:rPr lang="ru-RU" sz="2000" dirty="0" smtClean="0"/>
              <a:t>установлен памятник Ермаку – покорителю </a:t>
            </a:r>
            <a:r>
              <a:rPr lang="ru-RU" sz="2000" dirty="0"/>
              <a:t>Сибири, благодаря </a:t>
            </a:r>
            <a:r>
              <a:rPr lang="ru-RU" sz="2000" dirty="0" smtClean="0"/>
              <a:t>которому </a:t>
            </a:r>
            <a:r>
              <a:rPr lang="ru-RU" sz="2000" dirty="0"/>
              <a:t>Сибирь была включена в состав Русского государства. </a:t>
            </a:r>
            <a:r>
              <a:rPr lang="ru-RU" sz="2000" dirty="0" smtClean="0"/>
              <a:t>Символом Иркутской области считается бабр – так </a:t>
            </a:r>
            <a:br>
              <a:rPr lang="ru-RU" sz="2000" dirty="0" smtClean="0"/>
            </a:br>
            <a:r>
              <a:rPr lang="ru-RU" sz="2000" dirty="0" smtClean="0"/>
              <a:t>по-старорусски называли амурского тигра.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На территории Иркутской области находится </a:t>
            </a:r>
            <a:r>
              <a:rPr lang="ru-RU" sz="2000" dirty="0"/>
              <a:t>самое </a:t>
            </a:r>
            <a:r>
              <a:rPr lang="ru-RU" sz="2000"/>
              <a:t>глубокое 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и </a:t>
            </a:r>
            <a:r>
              <a:rPr lang="ru-RU" sz="2000" dirty="0"/>
              <a:t>крупнейшее в мире по объёму пресной воды </a:t>
            </a:r>
            <a:r>
              <a:rPr lang="ru-RU" sz="2000" dirty="0" smtClean="0"/>
              <a:t>озеро Байкал – настоящая жемчужина России.</a:t>
            </a:r>
            <a:endParaRPr lang="ru-RU" sz="2000" dirty="0"/>
          </a:p>
        </p:txBody>
      </p:sp>
      <p:sp>
        <p:nvSpPr>
          <p:cNvPr id="3" name="Стрелка влево 2">
            <a:hlinkClick r:id="rId3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257">
            <a:off x="4427110" y="3788845"/>
            <a:ext cx="37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2422" y="272536"/>
            <a:ext cx="3548778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2603" y="1915656"/>
            <a:ext cx="1884511" cy="1445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67" y="4044933"/>
            <a:ext cx="3344333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3850">
            <a:off x="8992693" y="3219383"/>
            <a:ext cx="2520000" cy="33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8367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730" y="4067106"/>
            <a:ext cx="35306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45284" y="263146"/>
            <a:ext cx="7930896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/>
              <a:t>1б </a:t>
            </a:r>
            <a:r>
              <a:rPr lang="ru-RU" sz="2000" b="1" dirty="0"/>
              <a:t>—</a:t>
            </a:r>
            <a:r>
              <a:rPr lang="ru-RU" sz="2000" b="1" dirty="0" smtClean="0"/>
              <a:t> Брянск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Российский город Брянск находится на перепутье дорог, ведущих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Украину и Белоруссию. Город широко раскинулся по </a:t>
            </a:r>
            <a:r>
              <a:rPr lang="ru-RU" sz="2000" dirty="0" smtClean="0"/>
              <a:t>обоим </a:t>
            </a:r>
            <a:r>
              <a:rPr lang="ru-RU" sz="2000" dirty="0"/>
              <a:t>берегам реки </a:t>
            </a:r>
            <a:r>
              <a:rPr lang="ru-RU" sz="2000" dirty="0" smtClean="0"/>
              <a:t>Десна.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Курган Бессмертия является символом города Брянска.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Это </a:t>
            </a:r>
            <a:r>
              <a:rPr lang="ru-RU" sz="2000" dirty="0"/>
              <a:t>«рукотворный памятник» павшим героям войны. К месту закладки Кургана  священную землю с братских  могил  </a:t>
            </a:r>
            <a:r>
              <a:rPr lang="ru-RU" sz="2000" dirty="0" smtClean="0"/>
              <a:t>Городов-героев принесли </a:t>
            </a:r>
            <a:r>
              <a:rPr lang="ru-RU" sz="2000" dirty="0"/>
              <a:t>тысячи </a:t>
            </a:r>
            <a:r>
              <a:rPr lang="ru-RU" sz="2000" dirty="0" smtClean="0"/>
              <a:t>людей. Курган </a:t>
            </a:r>
            <a:r>
              <a:rPr lang="ru-RU" sz="2000" dirty="0"/>
              <a:t>представляет собой земляную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насыпь </a:t>
            </a:r>
            <a:r>
              <a:rPr lang="ru-RU" sz="2000" dirty="0"/>
              <a:t>в виде пятигранного холма  высотой 12 метров, которую венчает </a:t>
            </a:r>
            <a:r>
              <a:rPr lang="ru-RU" sz="2000" dirty="0" smtClean="0"/>
              <a:t>18-метровая  </a:t>
            </a:r>
            <a:r>
              <a:rPr lang="ru-RU" sz="2000" dirty="0"/>
              <a:t>бетонная пятиконечная </a:t>
            </a:r>
            <a:r>
              <a:rPr lang="ru-RU" sz="2000" dirty="0" smtClean="0"/>
              <a:t>звезда.</a:t>
            </a:r>
            <a:endParaRPr lang="ru-RU" sz="2000" dirty="0"/>
          </a:p>
          <a:p>
            <a:pPr>
              <a:spcAft>
                <a:spcPts val="600"/>
              </a:spcAft>
            </a:pP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2006" y="315474"/>
            <a:ext cx="3526654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9796F3A-4022-3A27-F0B6-E4BD6DDABA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48510">
            <a:off x="9291688" y="2955825"/>
            <a:ext cx="2520000" cy="279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036024-6C38-13F3-821D-FE4D7C71CC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1577">
            <a:off x="3874319" y="3727548"/>
            <a:ext cx="330794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77CF025-7FC8-17D8-0EDA-55189BD87B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3919">
            <a:off x="6463411" y="4163268"/>
            <a:ext cx="3074115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887" y="2451175"/>
            <a:ext cx="1989818" cy="1008000"/>
          </a:xfrm>
          <a:prstGeom prst="rect">
            <a:avLst/>
          </a:prstGeom>
        </p:spPr>
      </p:pic>
      <p:sp>
        <p:nvSpPr>
          <p:cNvPr id="10" name="Стрелка влево 9">
            <a:hlinkClick r:id="rId9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6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94497">
            <a:off x="4907806" y="4004206"/>
            <a:ext cx="3368766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2744">
            <a:off x="8525118" y="3611545"/>
            <a:ext cx="3381101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47241" y="282601"/>
            <a:ext cx="784689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prstClr val="black"/>
                </a:solidFill>
              </a:rPr>
              <a:t>2а — </a:t>
            </a:r>
            <a:r>
              <a:rPr lang="ru-RU" sz="2000" b="1" dirty="0" smtClean="0">
                <a:solidFill>
                  <a:prstClr val="black"/>
                </a:solidFill>
              </a:rPr>
              <a:t>Казань</a:t>
            </a:r>
            <a:endParaRPr lang="ru-RU" sz="2000" b="1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2000" dirty="0" smtClean="0">
                <a:solidFill>
                  <a:prstClr val="black"/>
                </a:solidFill>
              </a:rPr>
              <a:t>Казань – столица республики Татарстан, один </a:t>
            </a:r>
            <a:r>
              <a:rPr lang="ru-RU" sz="2000" dirty="0">
                <a:solidFill>
                  <a:prstClr val="black"/>
                </a:solidFill>
              </a:rPr>
              <a:t>из старейших городов </a:t>
            </a:r>
            <a:r>
              <a:rPr lang="ru-RU" sz="2000" dirty="0" smtClean="0">
                <a:solidFill>
                  <a:prstClr val="black"/>
                </a:solidFill>
              </a:rPr>
              <a:t>России. Казань </a:t>
            </a:r>
            <a:r>
              <a:rPr lang="ru-RU" sz="2000" dirty="0">
                <a:solidFill>
                  <a:prstClr val="black"/>
                </a:solidFill>
              </a:rPr>
              <a:t>была основана больше тысячи лет назад — в 1005 году. Город возник на Волге, на пересечении торговых маршрутов между Востоком и Западом. В XV-XVI веках Казань была столицей Казанского ханства, наследника Золотой Орды. </a:t>
            </a:r>
            <a:r>
              <a:rPr lang="ru-RU" sz="2000" dirty="0" smtClean="0">
                <a:solidFill>
                  <a:prstClr val="black"/>
                </a:solidFill>
              </a:rPr>
              <a:t>В</a:t>
            </a:r>
            <a:r>
              <a:rPr lang="ru-RU" sz="2000" dirty="0">
                <a:solidFill>
                  <a:prstClr val="black"/>
                </a:solidFill>
              </a:rPr>
              <a:t> 1552 году Иван Грозный завоевал Казань, и ханство вошло в состав России. </a:t>
            </a:r>
            <a:endParaRPr lang="ru-RU" sz="2000" dirty="0" smtClean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2000" dirty="0" smtClean="0">
                <a:solidFill>
                  <a:prstClr val="black"/>
                </a:solidFill>
              </a:rPr>
              <a:t>Казань</a:t>
            </a:r>
            <a:r>
              <a:rPr lang="ru-RU" sz="2000" dirty="0">
                <a:solidFill>
                  <a:prstClr val="black"/>
                </a:solidFill>
              </a:rPr>
              <a:t> — это уникальное место, причудливый сплав Востока и Запада. В Казани </a:t>
            </a:r>
            <a:r>
              <a:rPr lang="ru-RU" sz="2000" dirty="0" smtClean="0">
                <a:solidFill>
                  <a:prstClr val="black"/>
                </a:solidFill>
              </a:rPr>
              <a:t>рядом стоят </a:t>
            </a:r>
            <a:r>
              <a:rPr lang="ru-RU" sz="2000" dirty="0">
                <a:solidFill>
                  <a:prstClr val="black"/>
                </a:solidFill>
              </a:rPr>
              <a:t>мечети, </a:t>
            </a:r>
            <a:r>
              <a:rPr lang="ru-RU" sz="2000" dirty="0" smtClean="0">
                <a:solidFill>
                  <a:prstClr val="black"/>
                </a:solidFill>
              </a:rPr>
              <a:t>православные </a:t>
            </a:r>
            <a:br>
              <a:rPr lang="ru-RU" sz="2000" dirty="0" smtClean="0">
                <a:solidFill>
                  <a:prstClr val="black"/>
                </a:solidFill>
              </a:rPr>
            </a:br>
            <a:r>
              <a:rPr lang="ru-RU" sz="2000" dirty="0" smtClean="0">
                <a:solidFill>
                  <a:prstClr val="black"/>
                </a:solidFill>
              </a:rPr>
              <a:t>и </a:t>
            </a:r>
            <a:r>
              <a:rPr lang="ru-RU" sz="2000" dirty="0">
                <a:solidFill>
                  <a:prstClr val="black"/>
                </a:solidFill>
              </a:rPr>
              <a:t>католические храмы и </a:t>
            </a:r>
            <a:r>
              <a:rPr lang="ru-RU" sz="2000" dirty="0" smtClean="0">
                <a:solidFill>
                  <a:prstClr val="black"/>
                </a:solidFill>
              </a:rPr>
              <a:t>церкви. А число </a:t>
            </a:r>
            <a:r>
              <a:rPr lang="ru-RU" sz="2000" dirty="0">
                <a:solidFill>
                  <a:prstClr val="black"/>
                </a:solidFill>
              </a:rPr>
              <a:t>увлекательных </a:t>
            </a:r>
            <a:r>
              <a:rPr lang="ru-RU" sz="2000" dirty="0" smtClean="0">
                <a:solidFill>
                  <a:prstClr val="black"/>
                </a:solidFill>
              </a:rPr>
              <a:t>экскурсий</a:t>
            </a:r>
            <a:br>
              <a:rPr lang="ru-RU" sz="2000" dirty="0" smtClean="0">
                <a:solidFill>
                  <a:prstClr val="black"/>
                </a:solidFill>
              </a:rPr>
            </a:br>
            <a:r>
              <a:rPr lang="ru-RU" sz="2000" dirty="0" smtClean="0">
                <a:solidFill>
                  <a:prstClr val="black"/>
                </a:solidFill>
              </a:rPr>
              <a:t>по </a:t>
            </a:r>
            <a:r>
              <a:rPr lang="ru-RU" sz="2000" dirty="0">
                <a:solidFill>
                  <a:prstClr val="black"/>
                </a:solidFill>
              </a:rPr>
              <a:t>достопримечательностям Казани </a:t>
            </a:r>
            <a:r>
              <a:rPr lang="ru-RU" sz="2000" dirty="0" smtClean="0">
                <a:solidFill>
                  <a:prstClr val="black"/>
                </a:solidFill>
              </a:rPr>
              <a:t>поражает </a:t>
            </a:r>
            <a:r>
              <a:rPr lang="ru-RU" sz="2000" dirty="0">
                <a:solidFill>
                  <a:prstClr val="black"/>
                </a:solidFill>
              </a:rPr>
              <a:t>воображение.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4133" y="314867"/>
            <a:ext cx="3691468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53" l="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462" y="2247245"/>
            <a:ext cx="2196000" cy="1461854"/>
          </a:xfrm>
          <a:prstGeom prst="rect">
            <a:avLst/>
          </a:prstGeom>
        </p:spPr>
      </p:pic>
      <p:sp>
        <p:nvSpPr>
          <p:cNvPr id="5" name="Стрелка влево 4">
            <a:hlinkClick r:id="rId8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241" y="4121724"/>
            <a:ext cx="4325669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4499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383" y="3945526"/>
            <a:ext cx="1442609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34851" y="272534"/>
            <a:ext cx="7122683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/>
              <a:t>2б — </a:t>
            </a:r>
            <a:r>
              <a:rPr lang="ru-RU" sz="2000" b="1" dirty="0" smtClean="0"/>
              <a:t>Вологда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Вологда </a:t>
            </a:r>
            <a:r>
              <a:rPr lang="ru-RU" sz="2000" dirty="0" smtClean="0"/>
              <a:t>— </a:t>
            </a:r>
            <a:r>
              <a:rPr lang="ru-RU" sz="2000" dirty="0"/>
              <a:t>древнейший город России </a:t>
            </a:r>
            <a:r>
              <a:rPr lang="ru-RU" sz="2000" dirty="0" smtClean="0"/>
              <a:t>— </a:t>
            </a:r>
            <a:r>
              <a:rPr lang="ru-RU" sz="2000" dirty="0"/>
              <a:t>ровесница Москвы. Происхождение названия города — финно-угорское и означает «чистая вода». </a:t>
            </a:r>
            <a:endParaRPr lang="ru-RU" sz="2000" dirty="0" smtClean="0"/>
          </a:p>
          <a:p>
            <a:pPr>
              <a:spcAft>
                <a:spcPts val="600"/>
              </a:spcAft>
            </a:pPr>
            <a:r>
              <a:rPr lang="ru-RU" sz="2000" dirty="0" smtClean="0"/>
              <a:t>Вологда </a:t>
            </a:r>
            <a:r>
              <a:rPr lang="ru-RU" sz="2000" dirty="0"/>
              <a:t>— кружевная столица России с уникальными традициями деревянного зодчества, кружевоплетения, храмовой архитектуры и иконописи.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В Вологде находятся</a:t>
            </a:r>
            <a:r>
              <a:rPr lang="ru-RU" sz="2000" dirty="0"/>
              <a:t> Музей Кружева с самой крупной в России экспозицией кружевного искусства, знаменитая Колокольня Софийского </a:t>
            </a:r>
            <a:r>
              <a:rPr lang="ru-RU" sz="2000" dirty="0" smtClean="0"/>
              <a:t>Собора.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088" y="440266"/>
            <a:ext cx="4258064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62074">
            <a:off x="8471707" y="4033689"/>
            <a:ext cx="1444953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4180" y="3882289"/>
            <a:ext cx="1451249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47734">
            <a:off x="457826" y="3950298"/>
            <a:ext cx="1458948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5994">
            <a:off x="2484362" y="4066775"/>
            <a:ext cx="1397455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5400">
            <a:off x="6904444" y="2686988"/>
            <a:ext cx="1683303" cy="147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Стрелка влево 11">
            <a:hlinkClick r:id="rId10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56384">
            <a:off x="4497320" y="3738621"/>
            <a:ext cx="1463636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4103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788" y="274078"/>
            <a:ext cx="782286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/>
              <a:t>3а — Великий Новгород 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Великий </a:t>
            </a:r>
            <a:r>
              <a:rPr lang="ru-RU" sz="2000" dirty="0"/>
              <a:t>Новгород не случайно называют городом-музеем Древней Руси. </a:t>
            </a:r>
            <a:r>
              <a:rPr lang="ru-RU" sz="2000" dirty="0" smtClean="0"/>
              <a:t>Ни </a:t>
            </a:r>
            <a:r>
              <a:rPr lang="ru-RU" sz="2000" dirty="0"/>
              <a:t>один город России </a:t>
            </a:r>
            <a:r>
              <a:rPr lang="ru-RU" sz="2000" dirty="0" smtClean="0"/>
              <a:t>не </a:t>
            </a:r>
            <a:r>
              <a:rPr lang="ru-RU" sz="2000" dirty="0"/>
              <a:t>сохранил такого количества прекрасных памятников зодчества </a:t>
            </a:r>
            <a:r>
              <a:rPr lang="ru-RU" sz="2000" dirty="0" smtClean="0"/>
              <a:t>и </a:t>
            </a:r>
            <a:r>
              <a:rPr lang="ru-RU" sz="2000" dirty="0"/>
              <a:t>живописи</a:t>
            </a:r>
            <a:r>
              <a:rPr lang="ru-RU" sz="20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Владычная (</a:t>
            </a:r>
            <a:r>
              <a:rPr lang="ru-RU" sz="2000" dirty="0" err="1"/>
              <a:t>Грановитая</a:t>
            </a:r>
            <a:r>
              <a:rPr lang="ru-RU" sz="2000" dirty="0"/>
              <a:t> палата) </a:t>
            </a:r>
            <a:r>
              <a:rPr lang="ru-RU" sz="2000" dirty="0" smtClean="0"/>
              <a:t>–</a:t>
            </a:r>
            <a:r>
              <a:rPr lang="ru-RU" sz="2000" dirty="0"/>
              <a:t> уникальный памятник XV века, единственная в России немецкая готическая постройка гражданского назначения, где проходили все важнейшие события — приём послов, заседания новгородского «парламента», торжественные пиры.</a:t>
            </a:r>
            <a:br>
              <a:rPr lang="ru-RU" sz="2000" dirty="0"/>
            </a:br>
            <a:r>
              <a:rPr lang="ru-RU" sz="2000" dirty="0"/>
              <a:t>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3608" y="299479"/>
            <a:ext cx="3603809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63" y="4044933"/>
            <a:ext cx="33782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1211">
            <a:off x="4375293" y="3822877"/>
            <a:ext cx="3778111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5487">
            <a:off x="9182653" y="3059924"/>
            <a:ext cx="2520000" cy="3360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2017" y="2329934"/>
            <a:ext cx="1557867" cy="1525392"/>
          </a:xfrm>
          <a:prstGeom prst="rect">
            <a:avLst/>
          </a:prstGeom>
        </p:spPr>
      </p:pic>
      <p:sp>
        <p:nvSpPr>
          <p:cNvPr id="9" name="Стрелка влево 8">
            <a:hlinkClick r:id="rId9" action="ppaction://hlinksldjump" highlightClick="1"/>
          </p:cNvPr>
          <p:cNvSpPr/>
          <p:nvPr/>
        </p:nvSpPr>
        <p:spPr>
          <a:xfrm>
            <a:off x="11633200" y="6366933"/>
            <a:ext cx="396000" cy="396000"/>
          </a:xfrm>
          <a:prstGeom prst="leftArrow">
            <a:avLst/>
          </a:prstGeom>
          <a:solidFill>
            <a:srgbClr val="5889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5AAF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1059</TotalTime>
  <Words>856</Words>
  <Application>Microsoft Office PowerPoint</Application>
  <PresentationFormat>Широкоэкранный</PresentationFormat>
  <Paragraphs>115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Solaris</cp:lastModifiedBy>
  <cp:revision>152</cp:revision>
  <dcterms:created xsi:type="dcterms:W3CDTF">2022-11-14T10:09:58Z</dcterms:created>
  <dcterms:modified xsi:type="dcterms:W3CDTF">2022-12-27T16:48:51Z</dcterms:modified>
</cp:coreProperties>
</file>