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75" r:id="rId2"/>
    <p:sldId id="284" r:id="rId3"/>
    <p:sldId id="282" r:id="rId4"/>
    <p:sldId id="279" r:id="rId5"/>
    <p:sldId id="285" r:id="rId6"/>
    <p:sldId id="286" r:id="rId7"/>
    <p:sldId id="287" r:id="rId8"/>
    <p:sldId id="291" r:id="rId9"/>
    <p:sldId id="276" r:id="rId10"/>
    <p:sldId id="277" r:id="rId11"/>
    <p:sldId id="289" r:id="rId12"/>
    <p:sldId id="290" r:id="rId13"/>
    <p:sldId id="273" r:id="rId14"/>
    <p:sldId id="258" r:id="rId15"/>
    <p:sldId id="257" r:id="rId16"/>
    <p:sldId id="259" r:id="rId17"/>
    <p:sldId id="260" r:id="rId18"/>
    <p:sldId id="261" r:id="rId19"/>
    <p:sldId id="292" r:id="rId20"/>
    <p:sldId id="280" r:id="rId21"/>
    <p:sldId id="263" r:id="rId22"/>
    <p:sldId id="264" r:id="rId23"/>
    <p:sldId id="265" r:id="rId24"/>
    <p:sldId id="281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8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9" autoAdjust="0"/>
    <p:restoredTop sz="86391" autoAdjust="0"/>
  </p:normalViewPr>
  <p:slideViewPr>
    <p:cSldViewPr>
      <p:cViewPr varScale="1">
        <p:scale>
          <a:sx n="113" d="100"/>
          <a:sy n="113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691A-AF2F-48B0-A92D-C416C038BDD1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7728-DE05-4B2B-BF5A-4EFB91848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6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2D5CD-4877-47AC-84CD-3E52578A070C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27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4B909B-02BC-4E93-9C08-81DB74F85EB7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508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AA4D5-5945-4C88-850E-7F05D17191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322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52DED-AE13-444D-9ECA-358F582E8CF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9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0270B-E9D6-44D7-880E-AD4C98DFA98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4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F1408D-5D1C-474C-95E2-DA526B4B3056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3168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3DCF1-77BE-44EF-9DC7-BC059133E2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211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9FE78-1E70-46B4-8C61-BDC3D72BF862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268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image" Target="../media/image16.jpeg"/><Relationship Id="rId10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11" Type="http://schemas.openxmlformats.org/officeDocument/2006/relationships/image" Target="../media/image61.png"/><Relationship Id="rId5" Type="http://schemas.openxmlformats.org/officeDocument/2006/relationships/image" Target="../media/image55.wmf"/><Relationship Id="rId10" Type="http://schemas.openxmlformats.org/officeDocument/2006/relationships/image" Target="../media/image60.gif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76;&#1086;&#1088;&#1086;&#1075;&#1072;%20&#1076;&#1086;&#1073;&#1088;&#1072;%20&#1084;&#1091;&#1079;&#1099;&#1082;&#1072;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Скоро в школу.</a:t>
            </a:r>
            <a:b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Педагог-психолог</a:t>
            </a: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Ковальчук Елена Алексеевна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6433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alt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5760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Интеллектуальная готовность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6022452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 развита хорошо, ребенок         уверенно владеет карандашом, ножницами);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Пространственная организация, координация движений (умение правильно определять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выше - ниже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вперед - назад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слева - справа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пособность удерживать внимание на выполняемой работе в течение 10-15 минут);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пособность к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опосредованному запоминанию: связывать запоминаемый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с конкретным символом /слово - картинка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либо слово - ситуация/).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024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52901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38" y="3644900"/>
            <a:ext cx="4749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4140200" y="765175"/>
            <a:ext cx="4572000" cy="16097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«Рисование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точкам»</a:t>
            </a:r>
          </a:p>
        </p:txBody>
      </p:sp>
      <p:sp>
        <p:nvSpPr>
          <p:cNvPr id="129029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654050" y="4672013"/>
            <a:ext cx="3429000" cy="1524000"/>
          </a:xfrm>
        </p:spPr>
        <p:txBody>
          <a:bodyPr/>
          <a:lstStyle/>
          <a:p>
            <a:pPr marL="68263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Точки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74675" y="74613"/>
            <a:ext cx="8188325" cy="6511925"/>
            <a:chOff x="574575" y="74239"/>
            <a:chExt cx="8187669" cy="6513052"/>
          </a:xfrm>
        </p:grpSpPr>
        <p:grpSp>
          <p:nvGrpSpPr>
            <p:cNvPr id="3" name="Группа 6"/>
            <p:cNvGrpSpPr>
              <a:grpSpLocks/>
            </p:cNvGrpSpPr>
            <p:nvPr/>
          </p:nvGrpSpPr>
          <p:grpSpPr bwMode="auto">
            <a:xfrm>
              <a:off x="574575" y="596169"/>
              <a:ext cx="8187669" cy="5991122"/>
              <a:chOff x="574575" y="596169"/>
              <a:chExt cx="8187669" cy="5991122"/>
            </a:xfrm>
          </p:grpSpPr>
          <p:grpSp>
            <p:nvGrpSpPr>
              <p:cNvPr id="4" name="Группа 8"/>
              <p:cNvGrpSpPr>
                <a:grpSpLocks/>
              </p:cNvGrpSpPr>
              <p:nvPr/>
            </p:nvGrpSpPr>
            <p:grpSpPr bwMode="auto">
              <a:xfrm>
                <a:off x="574575" y="596169"/>
                <a:ext cx="8187669" cy="5991122"/>
                <a:chOff x="55333" y="173032"/>
                <a:chExt cx="9173298" cy="6929742"/>
              </a:xfrm>
            </p:grpSpPr>
            <p:pic>
              <p:nvPicPr>
                <p:cNvPr id="13" name="Picture 8" descr="C:\Users\User\Desktop\ЭМАНУЭЛЬ\презентации арт + AL\school1901.gif"/>
                <p:cNvPicPr>
                  <a:picLocks noChangeAspect="1" noChangeArrowheads="1"/>
                </p:cNvPicPr>
                <p:nvPr/>
              </p:nvPicPr>
              <p:blipFill>
                <a:blip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143993" y="173032"/>
                  <a:ext cx="803987" cy="85955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4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245077" y="6198228"/>
                  <a:ext cx="983554" cy="904546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5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245078" y="1191666"/>
                  <a:ext cx="869223" cy="739193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6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6655" y="6061006"/>
                  <a:ext cx="1314994" cy="1016344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7" name="Picture 2" descr="C:\Users\User\Desktop\ЭМАНУЭЛЬ\презентации арт + AL\stock-vector-vector-set-of-colored-blots-on-the-white-background-43119910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333" y="6061005"/>
                  <a:ext cx="767525" cy="814415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</p:grpSp>
          <p:pic>
            <p:nvPicPr>
              <p:cNvPr id="10" name="Picture 2" descr="C:\Users\User\Desktop\ЭМАНУЭЛЬ\презентации арт + AL\stock-vector-vector-set-of-colored-blots-on-the-white-background-43119910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518835">
                <a:off x="816153" y="1743964"/>
                <a:ext cx="1110314" cy="1315808"/>
              </a:xfrm>
              <a:prstGeom prst="ellipse">
                <a:avLst/>
              </a:prstGeom>
              <a:noFill/>
              <a:effectLst>
                <a:softEdge rad="63500"/>
              </a:effectLst>
              <a:extLst/>
            </p:spPr>
          </p:pic>
          <p:pic>
            <p:nvPicPr>
              <p:cNvPr id="11" name="Picture 2" descr="C:\Users\User\Desktop\ЭМАНУЭЛЬ\презентации арт + AL\stock-vector-vector-set-of-colored-blots-on-the-white-background-43119910.jp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29755" y="3297051"/>
                <a:ext cx="624968" cy="695945"/>
              </a:xfrm>
              <a:prstGeom prst="rect">
                <a:avLst/>
              </a:prstGeom>
              <a:noFill/>
              <a:effectLst>
                <a:softEdge rad="63500"/>
              </a:effectLst>
              <a:extLst/>
            </p:spPr>
          </p:pic>
          <p:pic>
            <p:nvPicPr>
              <p:cNvPr id="12" name="Picture 4" descr="C:\Users\User\Desktop\ЭМАНУЭЛЬ\презентации арт + AL\8.gif"/>
              <p:cNvPicPr>
                <a:picLocks noChangeAspect="1" noChangeArrowheads="1"/>
              </p:cNvPicPr>
              <p:nvPr/>
            </p:nvPicPr>
            <p:blipFill>
              <a:blip r:embed="rId1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0501" y="2996951"/>
                <a:ext cx="515566" cy="499517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8" name="Picture 4" descr="C:\Users\User\Desktop\ЭМАНУЭЛЬ\презентации арт + AL\8.gif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944" y="74239"/>
              <a:ext cx="515566" cy="499517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2937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74675" y="74613"/>
            <a:ext cx="8035925" cy="6491287"/>
            <a:chOff x="574574" y="74239"/>
            <a:chExt cx="8036559" cy="6491072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574574" y="596169"/>
              <a:ext cx="8036559" cy="5969142"/>
              <a:chOff x="574574" y="596169"/>
              <a:chExt cx="8036559" cy="5969142"/>
            </a:xfrm>
          </p:grpSpPr>
          <p:grpSp>
            <p:nvGrpSpPr>
              <p:cNvPr id="4" name="Группа 7"/>
              <p:cNvGrpSpPr>
                <a:grpSpLocks/>
              </p:cNvGrpSpPr>
              <p:nvPr/>
            </p:nvGrpSpPr>
            <p:grpSpPr bwMode="auto">
              <a:xfrm>
                <a:off x="574574" y="596169"/>
                <a:ext cx="8036559" cy="5969142"/>
                <a:chOff x="55332" y="173032"/>
                <a:chExt cx="9003999" cy="6904318"/>
              </a:xfrm>
            </p:grpSpPr>
            <p:pic>
              <p:nvPicPr>
                <p:cNvPr id="12" name="Picture 8" descr="C:\Users\User\Desktop\ЭМАНУЭЛЬ\презентации арт + AL\school1901.gif"/>
                <p:cNvPicPr>
                  <a:picLocks noChangeAspect="1" noChangeArrowheads="1"/>
                </p:cNvPicPr>
                <p:nvPr/>
              </p:nvPicPr>
              <p:blipFill>
                <a:blip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143993" y="173032"/>
                  <a:ext cx="803987" cy="85955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3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874157" y="5865070"/>
                  <a:ext cx="1177684" cy="1083081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4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003049" y="284682"/>
                  <a:ext cx="1056282" cy="898270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5" name="Picture 5" descr="C:\Users\User\Desktop\ЭМАНУЭЛЬ\презентации арт + AL\1247516625_splashes-2[1]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6655" y="6061006"/>
                  <a:ext cx="1314994" cy="1016344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  <p:pic>
              <p:nvPicPr>
                <p:cNvPr id="16" name="Picture 2" descr="C:\Users\User\Desktop\ЭМАНУЭЛЬ\презентации арт + AL\stock-vector-vector-set-of-colored-blots-on-the-white-background-43119910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332" y="5756963"/>
                  <a:ext cx="981308" cy="1041258"/>
                </a:xfrm>
                <a:prstGeom prst="ellipse">
                  <a:avLst/>
                </a:prstGeom>
                <a:noFill/>
                <a:effectLst>
                  <a:softEdge rad="63500"/>
                </a:effectLst>
                <a:extLst/>
              </p:spPr>
            </p:pic>
          </p:grpSp>
          <p:pic>
            <p:nvPicPr>
              <p:cNvPr id="9" name="Picture 2" descr="C:\Users\User\Desktop\ЭМАНУЭЛЬ\презентации арт + AL\stock-vector-vector-set-of-colored-blots-on-the-white-background-43119910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518835">
                <a:off x="1745811" y="1988840"/>
                <a:ext cx="1110314" cy="1315808"/>
              </a:xfrm>
              <a:prstGeom prst="ellipse">
                <a:avLst/>
              </a:prstGeom>
              <a:noFill/>
              <a:effectLst>
                <a:softEdge rad="63500"/>
              </a:effectLst>
              <a:extLst/>
            </p:spPr>
          </p:pic>
          <p:pic>
            <p:nvPicPr>
              <p:cNvPr id="10" name="Picture 2" descr="C:\Users\User\Desktop\ЭМАНУЭЛЬ\презентации арт + AL\stock-vector-vector-set-of-colored-blots-on-the-white-background-43119910.jp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60032" y="4241073"/>
                <a:ext cx="624968" cy="695945"/>
              </a:xfrm>
              <a:prstGeom prst="rect">
                <a:avLst/>
              </a:prstGeom>
              <a:noFill/>
              <a:effectLst>
                <a:softEdge rad="63500"/>
              </a:effectLst>
              <a:extLst/>
            </p:spPr>
          </p:pic>
          <p:pic>
            <p:nvPicPr>
              <p:cNvPr id="11" name="Picture 4" descr="C:\Users\User\Desktop\ЭМАНУЭЛЬ\презентации арт + AL\8.gif"/>
              <p:cNvPicPr>
                <a:picLocks noChangeAspect="1" noChangeArrowheads="1"/>
              </p:cNvPicPr>
              <p:nvPr/>
            </p:nvPicPr>
            <p:blipFill>
              <a:blip r:embed="rId9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0501" y="2996951"/>
                <a:ext cx="515566" cy="499517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7" name="Picture 4" descr="C:\Users\User\Desktop\ЭМАНУЭЛЬ\презентации арт + AL\8.gif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944" y="74239"/>
              <a:ext cx="515566" cy="499517"/>
            </a:xfrm>
            <a:prstGeom prst="rect">
              <a:avLst/>
            </a:prstGeom>
            <a:noFill/>
            <a:extLst/>
          </p:spPr>
        </p:pic>
      </p:grpSp>
      <p:sp>
        <p:nvSpPr>
          <p:cNvPr id="133123" name="Заголовок 1"/>
          <p:cNvSpPr>
            <a:spLocks noGrp="1"/>
          </p:cNvSpPr>
          <p:nvPr>
            <p:ph type="title"/>
          </p:nvPr>
        </p:nvSpPr>
        <p:spPr>
          <a:xfrm>
            <a:off x="958850" y="549275"/>
            <a:ext cx="6781800" cy="785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«Рисуем в воздухе»</a:t>
            </a:r>
          </a:p>
        </p:txBody>
      </p:sp>
      <p:pic>
        <p:nvPicPr>
          <p:cNvPr id="133124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300663"/>
            <a:ext cx="15668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Users\User\Desktop\ЭМАНУЭЛЬ\презентации арт + AL\c41177e0d46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6430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484313"/>
            <a:ext cx="8247062" cy="5029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воздухе рисуется несложный предмет.</a:t>
            </a:r>
          </a:p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повторяют движение так же в воздухе,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после рисуют на бумаге.</a:t>
            </a:r>
          </a:p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дальнейшем рисунок усложняется</a:t>
            </a:r>
          </a:p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6211888" cy="2540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0000"/>
                </a:solidFill>
              </a:rPr>
              <a:t/>
            </a:r>
            <a:br>
              <a:rPr lang="ru-RU" sz="4000" dirty="0">
                <a:solidFill>
                  <a:srgbClr val="000000"/>
                </a:solidFill>
              </a:rPr>
            </a:b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6" r="7295" b="11964"/>
          <a:stretch>
            <a:fillRect/>
          </a:stretch>
        </p:blipFill>
        <p:spPr bwMode="auto">
          <a:xfrm>
            <a:off x="11113" y="30163"/>
            <a:ext cx="508317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0163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459163"/>
            <a:ext cx="503713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46"/>
          <a:stretch>
            <a:fillRect/>
          </a:stretch>
        </p:blipFill>
        <p:spPr bwMode="auto">
          <a:xfrm>
            <a:off x="5219700" y="3430588"/>
            <a:ext cx="38100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49040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24687" cy="1143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6" y="1571612"/>
            <a:ext cx="7386664" cy="114300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одной минуты  необходимо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найти  как можно больше предметов в комнате,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которых начинается с заданной буквы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59167" y="2857520"/>
            <a:ext cx="7386664" cy="78579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Clr>
                <a:srgbClr val="E84C22"/>
              </a:buClr>
              <a:buSzPct val="76000"/>
              <a:buFont typeface="Wingdings" pitchFamily="2" charset="2"/>
              <a:buChar char="§"/>
              <a:defRPr/>
            </a:pPr>
            <a:r>
              <a:rPr lang="ru-RU" sz="2000" dirty="0" smtClean="0">
                <a:cs typeface="Times New Roman" pitchFamily="18" charset="0"/>
              </a:rPr>
              <a:t>Кто назовет больше?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126978" name="Picture 2" descr="http://img-fotki.yandex.ru/get/6444/981986.2f/0_838a8_61af66_or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3429000"/>
            <a:ext cx="714380" cy="1545679"/>
          </a:xfrm>
          <a:prstGeom prst="rect">
            <a:avLst/>
          </a:prstGeom>
          <a:noFill/>
        </p:spPr>
      </p:pic>
      <p:pic>
        <p:nvPicPr>
          <p:cNvPr id="126980" name="Picture 4" descr="http://lenagold.narod.ru/fon/clipart/m/mel/melok2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68804" y="5072074"/>
            <a:ext cx="1345808" cy="1214446"/>
          </a:xfrm>
          <a:prstGeom prst="rect">
            <a:avLst/>
          </a:prstGeom>
          <a:noFill/>
        </p:spPr>
      </p:pic>
      <p:pic>
        <p:nvPicPr>
          <p:cNvPr id="126982" name="Picture 6" descr="http://s49.radikal.ru/i125/0905/ae/c08ad6f88f1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5072074"/>
            <a:ext cx="1214446" cy="1318518"/>
          </a:xfrm>
          <a:prstGeom prst="rect">
            <a:avLst/>
          </a:prstGeom>
          <a:noFill/>
        </p:spPr>
      </p:pic>
      <p:pic>
        <p:nvPicPr>
          <p:cNvPr id="126984" name="Picture 8" descr="http://s49.radikal.ru/i124/0912/61/89c640f8699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102" y="5500702"/>
            <a:ext cx="1455980" cy="1285860"/>
          </a:xfrm>
          <a:prstGeom prst="rect">
            <a:avLst/>
          </a:prstGeom>
          <a:noFill/>
        </p:spPr>
      </p:pic>
      <p:pic>
        <p:nvPicPr>
          <p:cNvPr id="126986" name="Picture 10" descr="http://img-fotki.yandex.ru/get/6424/981986.20/0_82376_6c7f5414_ori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1329446" cy="1214446"/>
          </a:xfrm>
          <a:prstGeom prst="rect">
            <a:avLst/>
          </a:prstGeom>
          <a:noFill/>
        </p:spPr>
      </p:pic>
      <p:pic>
        <p:nvPicPr>
          <p:cNvPr id="126988" name="Picture 12" descr="http://lenagold.narod.ru/fon/clipart/m/mask/mask03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000504"/>
            <a:ext cx="2214578" cy="1465530"/>
          </a:xfrm>
          <a:prstGeom prst="rect">
            <a:avLst/>
          </a:prstGeom>
          <a:noFill/>
        </p:spPr>
      </p:pic>
      <p:pic>
        <p:nvPicPr>
          <p:cNvPr id="126990" name="Picture 14" descr="http://s60.radikal.ru/i170/0811/34/70fc1a7d2527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5143512"/>
            <a:ext cx="1071570" cy="1186223"/>
          </a:xfrm>
          <a:prstGeom prst="rect">
            <a:avLst/>
          </a:prstGeom>
          <a:noFill/>
        </p:spPr>
      </p:pic>
      <p:pic>
        <p:nvPicPr>
          <p:cNvPr id="126994" name="Picture 18" descr="http://i044.radikal.ru/0912/ec/6369b88b50a7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143380"/>
            <a:ext cx="1095240" cy="1289548"/>
          </a:xfrm>
          <a:prstGeom prst="rect">
            <a:avLst/>
          </a:prstGeom>
          <a:noFill/>
        </p:spPr>
      </p:pic>
      <p:pic>
        <p:nvPicPr>
          <p:cNvPr id="126996" name="Picture 20" descr="http://i013.radikal.ru/0711/d7/2b7cfa533f3f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1112512" cy="1143008"/>
          </a:xfrm>
          <a:prstGeom prst="ellipse">
            <a:avLst/>
          </a:prstGeom>
          <a:noFill/>
        </p:spPr>
      </p:pic>
      <p:pic>
        <p:nvPicPr>
          <p:cNvPr id="126998" name="Picture 22" descr="http://papus666.narod.ru/clipart/m/molb/molb016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70" y="4929198"/>
            <a:ext cx="1285852" cy="1765327"/>
          </a:xfrm>
          <a:prstGeom prst="rect">
            <a:avLst/>
          </a:prstGeom>
          <a:noFill/>
        </p:spPr>
      </p:pic>
      <p:pic>
        <p:nvPicPr>
          <p:cNvPr id="127000" name="Picture 24" descr="http://papus666.narod.ru/clipart/ts/tsetk/schet22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47914" y="571480"/>
            <a:ext cx="1524680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9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cs6037.vk.me/v6037532/5c3b/c4yiNM2H5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1484313"/>
            <a:ext cx="816292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24687" cy="11430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Сказка от лица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50" name="Picture 2" descr="http://cs306606.vk.me/v306606055/ae2f/cxP3xIIXo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08712" cy="516729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8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3672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 Айболита</a:t>
            </a:r>
            <a:endParaRPr lang="ru-RU" sz="2000" b="1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www.dreamtech.ru/images/video/Kadrs/Doktor-Aybolit-R-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17351"/>
            <a:ext cx="7776864" cy="50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836712"/>
            <a:ext cx="3888432" cy="707886"/>
          </a:xfrm>
          <a:prstGeom prst="wedgeRectCallout">
            <a:avLst>
              <a:gd name="adj1" fmla="val 577"/>
              <a:gd name="adj2" fmla="val 11841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Они тут все больные!</a:t>
            </a:r>
          </a:p>
          <a:p>
            <a:pPr algn="r"/>
            <a:r>
              <a:rPr lang="ru-RU" sz="2000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Айболит.</a:t>
            </a:r>
          </a:p>
        </p:txBody>
      </p:sp>
    </p:spTree>
    <p:extLst>
      <p:ext uri="{BB962C8B-B14F-4D97-AF65-F5344CB8AC3E}">
        <p14:creationId xmlns:p14="http://schemas.microsoft.com/office/powerpoint/2010/main" val="11105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bllik.ucoz.ru/_nw/4/14352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410" y="263691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3672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 Тани</a:t>
            </a:r>
            <a:endParaRPr lang="ru-RU" sz="2000" b="1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831" y="1308830"/>
            <a:ext cx="1944216" cy="1015663"/>
          </a:xfrm>
          <a:prstGeom prst="wedgeRectCallout">
            <a:avLst>
              <a:gd name="adj1" fmla="val 36026"/>
              <a:gd name="adj2" fmla="val 10549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Мяч утонул.</a:t>
            </a:r>
          </a:p>
          <a:p>
            <a:r>
              <a:rPr lang="ru-RU" sz="2000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Сижу, реву. </a:t>
            </a:r>
          </a:p>
          <a:p>
            <a:pPr algn="r"/>
            <a:r>
              <a:rPr lang="ru-RU" sz="2000" dirty="0" smtClean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Таня</a:t>
            </a:r>
          </a:p>
        </p:txBody>
      </p:sp>
    </p:spTree>
    <p:extLst>
      <p:ext uri="{BB962C8B-B14F-4D97-AF65-F5344CB8AC3E}">
        <p14:creationId xmlns:p14="http://schemas.microsoft.com/office/powerpoint/2010/main" val="23469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755576" y="1916832"/>
            <a:ext cx="3384376" cy="30963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Нахмуриться,   как: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осенняя  туча;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рассерженный  человек;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злая  волшебница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355976" y="1916832"/>
            <a:ext cx="4038600" cy="30963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Улыбнуться,   как: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 на солнце;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  солнце;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 Буратино;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 хитрая  лиса;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 радостный  ребенок;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 будто  ты   увидел  чудо….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" b="98639" l="1297" r="99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73015"/>
            <a:ext cx="21530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687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«Эмоции в аналогиях» 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10" y="568178"/>
            <a:ext cx="7926796" cy="27111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«Быть готовым к школе – не значит уметь читать, писать и считать.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Быть готовым к школе –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значит быть готовым всему этому научиться.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Венгер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Л. 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928938"/>
            <a:ext cx="307181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 </a:t>
            </a: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 </a:t>
            </a:r>
            <a:b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Мимикой и жестами </a:t>
            </a:r>
            <a: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 </a:t>
            </a:r>
            <a:r>
              <a:rPr lang="ru-RU" sz="2400" kern="1200" dirty="0" smtClean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                                          изобразить</a:t>
            </a:r>
            <a: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  <a:t>:</a:t>
            </a:r>
            <a:br>
              <a:rPr lang="ru-RU" sz="2400" kern="1200" dirty="0">
                <a:solidFill>
                  <a:prstClr val="black"/>
                </a:solidFill>
                <a:effectLst/>
                <a:ea typeface="+mn-ea"/>
                <a:cs typeface="Times New Roman" pitchFamily="18" charset="0"/>
              </a:rPr>
            </a:br>
            <a:endParaRPr lang="ru-RU" sz="2400" dirty="0" smtClean="0"/>
          </a:p>
        </p:txBody>
      </p:sp>
      <p:grpSp>
        <p:nvGrpSpPr>
          <p:cNvPr id="46083" name="Group 28"/>
          <p:cNvGrpSpPr>
            <a:grpSpLocks/>
          </p:cNvGrpSpPr>
          <p:nvPr/>
        </p:nvGrpSpPr>
        <p:grpSpPr bwMode="auto">
          <a:xfrm>
            <a:off x="684213" y="1625600"/>
            <a:ext cx="2592387" cy="2376488"/>
            <a:chOff x="113" y="1117"/>
            <a:chExt cx="1633" cy="1497"/>
          </a:xfrm>
        </p:grpSpPr>
        <p:sp>
          <p:nvSpPr>
            <p:cNvPr id="46100" name="Rectangle 13"/>
            <p:cNvSpPr>
              <a:spLocks noChangeArrowheads="1"/>
            </p:cNvSpPr>
            <p:nvPr/>
          </p:nvSpPr>
          <p:spPr bwMode="auto">
            <a:xfrm>
              <a:off x="204" y="1117"/>
              <a:ext cx="1542" cy="1378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7501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46101" name="Group 7"/>
            <p:cNvGrpSpPr>
              <a:grpSpLocks/>
            </p:cNvGrpSpPr>
            <p:nvPr/>
          </p:nvGrpSpPr>
          <p:grpSpPr bwMode="auto">
            <a:xfrm>
              <a:off x="113" y="1162"/>
              <a:ext cx="1613" cy="1452"/>
              <a:chOff x="113" y="3067"/>
              <a:chExt cx="1613" cy="998"/>
            </a:xfrm>
          </p:grpSpPr>
          <p:pic>
            <p:nvPicPr>
              <p:cNvPr id="46102" name="Picture 3" descr="ani-penguin2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3067"/>
                <a:ext cx="817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3" name="Rectangle 5"/>
              <p:cNvSpPr>
                <a:spLocks noChangeArrowheads="1"/>
              </p:cNvSpPr>
              <p:nvPr/>
            </p:nvSpPr>
            <p:spPr bwMode="auto">
              <a:xfrm>
                <a:off x="748" y="3158"/>
                <a:ext cx="978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FF99FF"/>
                  </a:buClr>
                  <a:buSzTx/>
                  <a:buFont typeface="Wingdings" pitchFamily="2" charset="2"/>
                  <a:buNone/>
                </a:pPr>
                <a:r>
                  <a:rPr lang="ru-RU" altLang="ru-RU" sz="2000">
                    <a:solidFill>
                      <a:srgbClr val="000000"/>
                    </a:solidFill>
                    <a:cs typeface="Times New Roman" pitchFamily="18" charset="0"/>
                  </a:rPr>
                  <a:t>грустного 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FF99FF"/>
                  </a:buClr>
                  <a:buSzTx/>
                  <a:buFont typeface="Wingdings" pitchFamily="2" charset="2"/>
                  <a:buNone/>
                </a:pPr>
                <a:r>
                  <a:rPr lang="ru-RU" altLang="ru-RU" sz="2000">
                    <a:solidFill>
                      <a:srgbClr val="000000"/>
                    </a:solidFill>
                    <a:cs typeface="Times New Roman" pitchFamily="18" charset="0"/>
                  </a:rPr>
                  <a:t>пингвина </a:t>
                </a:r>
              </a:p>
            </p:txBody>
          </p:sp>
        </p:grpSp>
      </p:grpSp>
      <p:grpSp>
        <p:nvGrpSpPr>
          <p:cNvPr id="46084" name="Group 23"/>
          <p:cNvGrpSpPr>
            <a:grpSpLocks/>
          </p:cNvGrpSpPr>
          <p:nvPr/>
        </p:nvGrpSpPr>
        <p:grpSpPr bwMode="auto">
          <a:xfrm>
            <a:off x="3848100" y="3740150"/>
            <a:ext cx="2447925" cy="2305050"/>
            <a:chOff x="3696" y="436"/>
            <a:chExt cx="1542" cy="1452"/>
          </a:xfrm>
        </p:grpSpPr>
        <p:sp>
          <p:nvSpPr>
            <p:cNvPr id="46096" name="Rectangle 19"/>
            <p:cNvSpPr>
              <a:spLocks noChangeArrowheads="1"/>
            </p:cNvSpPr>
            <p:nvPr/>
          </p:nvSpPr>
          <p:spPr bwMode="auto">
            <a:xfrm>
              <a:off x="3696" y="482"/>
              <a:ext cx="1542" cy="140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7501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46097" name="Group 9"/>
            <p:cNvGrpSpPr>
              <a:grpSpLocks/>
            </p:cNvGrpSpPr>
            <p:nvPr/>
          </p:nvGrpSpPr>
          <p:grpSpPr bwMode="auto">
            <a:xfrm>
              <a:off x="3781" y="436"/>
              <a:ext cx="1210" cy="1411"/>
              <a:chOff x="3781" y="436"/>
              <a:chExt cx="1210" cy="1411"/>
            </a:xfrm>
          </p:grpSpPr>
          <p:pic>
            <p:nvPicPr>
              <p:cNvPr id="14" name="Picture 4" descr="235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935"/>
                <a:ext cx="1068" cy="912"/>
              </a:xfrm>
              <a:prstGeom prst="ellipse">
                <a:avLst/>
              </a:prstGeom>
              <a:noFill/>
            </p:spPr>
          </p:pic>
          <p:sp>
            <p:nvSpPr>
              <p:cNvPr id="46099" name="Rectangle 2"/>
              <p:cNvSpPr>
                <a:spLocks noChangeArrowheads="1"/>
              </p:cNvSpPr>
              <p:nvPr/>
            </p:nvSpPr>
            <p:spPr bwMode="auto">
              <a:xfrm>
                <a:off x="3781" y="436"/>
                <a:ext cx="115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>
                    <a:srgbClr val="FF99FF"/>
                  </a:buClr>
                  <a:buSzTx/>
                  <a:buFont typeface="Wingdings" pitchFamily="2" charset="2"/>
                  <a:buNone/>
                </a:pPr>
                <a:r>
                  <a:rPr lang="ru-RU" altLang="ru-RU" sz="2000">
                    <a:solidFill>
                      <a:srgbClr val="000000"/>
                    </a:solidFill>
                    <a:cs typeface="Times New Roman" pitchFamily="18" charset="0"/>
                  </a:rPr>
                  <a:t>расстроенного 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FF99FF"/>
                  </a:buClr>
                  <a:buSzTx/>
                  <a:buFont typeface="Wingdings" pitchFamily="2" charset="2"/>
                  <a:buNone/>
                </a:pPr>
                <a:r>
                  <a:rPr lang="ru-RU" altLang="ru-RU" sz="2000">
                    <a:solidFill>
                      <a:srgbClr val="000000"/>
                    </a:solidFill>
                    <a:cs typeface="Times New Roman" pitchFamily="18" charset="0"/>
                  </a:rPr>
                  <a:t>поросенка </a:t>
                </a:r>
              </a:p>
            </p:txBody>
          </p:sp>
        </p:grpSp>
      </p:grpSp>
      <p:grpSp>
        <p:nvGrpSpPr>
          <p:cNvPr id="46085" name="Group 27"/>
          <p:cNvGrpSpPr>
            <a:grpSpLocks/>
          </p:cNvGrpSpPr>
          <p:nvPr/>
        </p:nvGrpSpPr>
        <p:grpSpPr bwMode="auto">
          <a:xfrm>
            <a:off x="6807200" y="2405063"/>
            <a:ext cx="2160588" cy="2608262"/>
            <a:chOff x="204" y="2704"/>
            <a:chExt cx="1542" cy="1406"/>
          </a:xfrm>
        </p:grpSpPr>
        <p:sp>
          <p:nvSpPr>
            <p:cNvPr id="46092" name="Rectangle 14"/>
            <p:cNvSpPr>
              <a:spLocks noChangeArrowheads="1"/>
            </p:cNvSpPr>
            <p:nvPr/>
          </p:nvSpPr>
          <p:spPr bwMode="auto">
            <a:xfrm>
              <a:off x="204" y="2704"/>
              <a:ext cx="1542" cy="140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7501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18" name="Picture 10" descr="anim110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3206"/>
              <a:ext cx="726" cy="678"/>
            </a:xfrm>
            <a:prstGeom prst="ellipse">
              <a:avLst/>
            </a:prstGeom>
            <a:noFill/>
          </p:spPr>
        </p:pic>
        <p:pic>
          <p:nvPicPr>
            <p:cNvPr id="19" name="Picture 7" descr="110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3435"/>
              <a:ext cx="717" cy="619"/>
            </a:xfrm>
            <a:prstGeom prst="ellipse">
              <a:avLst/>
            </a:prstGeom>
            <a:noFill/>
          </p:spPr>
        </p:pic>
        <p:sp>
          <p:nvSpPr>
            <p:cNvPr id="46095" name="Rectangle 6"/>
            <p:cNvSpPr>
              <a:spLocks noChangeArrowheads="1"/>
            </p:cNvSpPr>
            <p:nvPr/>
          </p:nvSpPr>
          <p:spPr bwMode="auto">
            <a:xfrm>
              <a:off x="204" y="2750"/>
              <a:ext cx="126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99FF"/>
                </a:buClr>
                <a:buSzTx/>
                <a:buFont typeface="Wingdings" pitchFamily="2" charset="2"/>
                <a:buNone/>
              </a:pPr>
              <a:r>
                <a:rPr lang="ru-RU" altLang="ru-RU" sz="2000">
                  <a:solidFill>
                    <a:srgbClr val="000000"/>
                  </a:solidFill>
                  <a:cs typeface="Times New Roman" pitchFamily="18" charset="0"/>
                </a:rPr>
                <a:t>встревоженного 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FF99FF"/>
                </a:buClr>
                <a:buSzTx/>
                <a:buFont typeface="Wingdings" pitchFamily="2" charset="2"/>
                <a:buNone/>
              </a:pPr>
              <a:r>
                <a:rPr lang="ru-RU" altLang="ru-RU" sz="2000">
                  <a:solidFill>
                    <a:srgbClr val="000000"/>
                  </a:solidFill>
                  <a:cs typeface="Times New Roman" pitchFamily="18" charset="0"/>
                </a:rPr>
                <a:t>кота </a:t>
              </a:r>
            </a:p>
          </p:txBody>
        </p:sp>
      </p:grpSp>
      <p:grpSp>
        <p:nvGrpSpPr>
          <p:cNvPr id="46086" name="Group 17"/>
          <p:cNvGrpSpPr>
            <a:grpSpLocks/>
          </p:cNvGrpSpPr>
          <p:nvPr/>
        </p:nvGrpSpPr>
        <p:grpSpPr bwMode="auto">
          <a:xfrm>
            <a:off x="971550" y="3813175"/>
            <a:ext cx="2447925" cy="2232025"/>
            <a:chOff x="2472" y="2704"/>
            <a:chExt cx="1542" cy="1406"/>
          </a:xfrm>
        </p:grpSpPr>
        <p:sp>
          <p:nvSpPr>
            <p:cNvPr id="46088" name="Rectangle 12"/>
            <p:cNvSpPr>
              <a:spLocks noChangeArrowheads="1"/>
            </p:cNvSpPr>
            <p:nvPr/>
          </p:nvSpPr>
          <p:spPr bwMode="auto">
            <a:xfrm>
              <a:off x="2472" y="2704"/>
              <a:ext cx="1542" cy="140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7501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46089" name="Group 8"/>
            <p:cNvGrpSpPr>
              <a:grpSpLocks/>
            </p:cNvGrpSpPr>
            <p:nvPr/>
          </p:nvGrpSpPr>
          <p:grpSpPr bwMode="auto">
            <a:xfrm>
              <a:off x="2517" y="2931"/>
              <a:ext cx="1406" cy="1125"/>
              <a:chOff x="2517" y="2931"/>
              <a:chExt cx="1406" cy="1125"/>
            </a:xfrm>
          </p:grpSpPr>
          <p:pic>
            <p:nvPicPr>
              <p:cNvPr id="24" name="Picture 5" descr="ani-baldeagle_searchin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9" y="3160"/>
                <a:ext cx="896" cy="896"/>
              </a:xfrm>
              <a:prstGeom prst="ellipse">
                <a:avLst/>
              </a:prstGeom>
              <a:noFill/>
            </p:spPr>
          </p:pic>
          <p:sp>
            <p:nvSpPr>
              <p:cNvPr id="46091" name="Rectangle 3"/>
              <p:cNvSpPr>
                <a:spLocks noChangeArrowheads="1"/>
              </p:cNvSpPr>
              <p:nvPr/>
            </p:nvSpPr>
            <p:spPr bwMode="auto">
              <a:xfrm>
                <a:off x="2517" y="2931"/>
                <a:ext cx="14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000">
                    <a:solidFill>
                      <a:srgbClr val="000000"/>
                    </a:solidFill>
                    <a:cs typeface="Times New Roman" pitchFamily="18" charset="0"/>
                  </a:rPr>
                  <a:t>Хмурого орла</a:t>
                </a:r>
              </a:p>
            </p:txBody>
          </p:sp>
        </p:grpSp>
      </p:grpSp>
      <p:pic>
        <p:nvPicPr>
          <p:cNvPr id="460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0413" y="1697038"/>
            <a:ext cx="3352800" cy="192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33826"/>
            <a:ext cx="3025081" cy="25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http://dutsadok.com.ua/clipart/raznoe/snegovi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853" y="3717032"/>
            <a:ext cx="2143307" cy="21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http://vserisunki.ru/minion/minon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3395" y="4104172"/>
            <a:ext cx="2135418" cy="23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98" y="635470"/>
            <a:ext cx="8424863" cy="919163"/>
          </a:xfrm>
          <a:prstGeom prst="round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F5F52">
                    <a:lumMod val="50000"/>
                  </a:srgbClr>
                </a:solidFill>
                <a:cs typeface="Times New Roman" pitchFamily="18" charset="0"/>
              </a:rPr>
              <a:t>Задание:  дорисовать каждый кружок </a:t>
            </a:r>
            <a:br>
              <a:rPr lang="ru-RU" sz="2400" b="1" dirty="0">
                <a:solidFill>
                  <a:srgbClr val="7F5F52">
                    <a:lumMod val="50000"/>
                  </a:srgb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rgbClr val="7F5F52">
                    <a:lumMod val="50000"/>
                  </a:srgbClr>
                </a:solidFill>
                <a:cs typeface="Times New Roman" pitchFamily="18" charset="0"/>
              </a:rPr>
              <a:t>до ОРИГИНАЛЬНОГО рисунка</a:t>
            </a:r>
          </a:p>
        </p:txBody>
      </p:sp>
      <p:pic>
        <p:nvPicPr>
          <p:cNvPr id="8194" name="Picture 2" descr="D:\Таня\Загрузки\MC900335891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48010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учителям\Грише\b3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049611"/>
            <a:ext cx="10001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s://encrypted-tbn1.gstatic.com/images?q=tbn:ANd9GcS47Nd9RTmVrKp7A5hqkld-_sJhbU8ZaTegIMAfs59EOGo3co32XNvOu2p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0781" y="3292710"/>
            <a:ext cx="856370" cy="8563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img.memini.ru/media/2012/10/04/dc3004556e7eab9d5ebb9627d81d0bd0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4637" y="2060848"/>
            <a:ext cx="1119368" cy="9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cdn01.ru/files/users/images/10/25/1025b3c71448f506d7cbb38bc47d62f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605" y="3079991"/>
            <a:ext cx="1313848" cy="11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://adalin.mospsy.ru/img/r_25.gif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4" t="55951" r="20667"/>
          <a:stretch/>
        </p:blipFill>
        <p:spPr bwMode="auto">
          <a:xfrm>
            <a:off x="4478513" y="2060848"/>
            <a:ext cx="98089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://www.kalyamalya.ru/images/library/lessons/kyriza4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3" r="13667"/>
          <a:stretch/>
        </p:blipFill>
        <p:spPr bwMode="auto">
          <a:xfrm>
            <a:off x="3076765" y="1887314"/>
            <a:ext cx="1368152" cy="1613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3"/>
          <p:cNvGrpSpPr>
            <a:grpSpLocks/>
          </p:cNvGrpSpPr>
          <p:nvPr/>
        </p:nvGrpSpPr>
        <p:grpSpPr bwMode="auto">
          <a:xfrm flipH="1">
            <a:off x="2008636" y="2143125"/>
            <a:ext cx="3357552" cy="3071791"/>
            <a:chOff x="3500430" y="2214554"/>
            <a:chExt cx="1500198" cy="1357322"/>
          </a:xfrm>
          <a:noFill/>
        </p:grpSpPr>
        <p:sp>
          <p:nvSpPr>
            <p:cNvPr id="4" name="Овал 3"/>
            <p:cNvSpPr/>
            <p:nvPr/>
          </p:nvSpPr>
          <p:spPr>
            <a:xfrm>
              <a:off x="3500430" y="2214554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072138" y="2214554"/>
              <a:ext cx="356786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4643137" y="2214554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500430" y="2714698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072138" y="2714698"/>
              <a:ext cx="356786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643137" y="2714698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00430" y="3214841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72138" y="3214841"/>
              <a:ext cx="356786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643137" y="3214841"/>
              <a:ext cx="357495" cy="357045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452E17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09803" y="1129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8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0246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Задания «на что похоже»: зачем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3253362"/>
            <a:ext cx="4781259" cy="265112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Творческое мышление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Образное мышление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Развитие мозга (логическое мышление)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Ассоциации, память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 т.д.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s://cs7062.vk.me/c540103/v540103215/43aff/XsKL7qLbwq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3362"/>
            <a:ext cx="2776215" cy="26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654175" y="797835"/>
            <a:ext cx="61325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452E17"/>
                </a:solidFill>
                <a:cs typeface="Times New Roman" pitchFamily="18" charset="0"/>
              </a:rPr>
              <a:t>Разминка для ума  «ДРУДЛЫ»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758527" y="1372071"/>
            <a:ext cx="7559675" cy="121020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452E17"/>
                </a:solidFill>
                <a:cs typeface="Times New Roman" pitchFamily="18" charset="0"/>
              </a:rPr>
              <a:t>Задание:</a:t>
            </a:r>
            <a:r>
              <a:rPr lang="ru-RU" sz="2000" dirty="0">
                <a:solidFill>
                  <a:srgbClr val="452E17"/>
                </a:solidFill>
                <a:cs typeface="Times New Roman" pitchFamily="18" charset="0"/>
              </a:rPr>
              <a:t> предложить варианты трактовки картинок </a:t>
            </a:r>
            <a:r>
              <a:rPr lang="ru-RU" sz="2000" dirty="0" smtClean="0">
                <a:solidFill>
                  <a:srgbClr val="452E17"/>
                </a:solidFill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452E17"/>
                </a:solidFill>
                <a:cs typeface="Times New Roman" pitchFamily="18" charset="0"/>
              </a:rPr>
              <a:t>Друдлов</a:t>
            </a:r>
            <a:endParaRPr lang="ru-RU" sz="2000" dirty="0" smtClean="0">
              <a:solidFill>
                <a:srgbClr val="452E17"/>
              </a:solidFill>
              <a:cs typeface="Times New Roman" pitchFamily="18" charset="0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srgbClr val="452E17"/>
              </a:solidFill>
              <a:cs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27" y="2780928"/>
            <a:ext cx="3672408" cy="32378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364" y="2778447"/>
            <a:ext cx="3675252" cy="324036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 cstate="print">
            <a:lum bright="-24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25438"/>
            <a:ext cx="1524000" cy="70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477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Увидеть все фигуры.</a:t>
            </a:r>
          </a:p>
        </p:txBody>
      </p:sp>
      <p:pic>
        <p:nvPicPr>
          <p:cNvPr id="47107" name="Picture 5" descr="C:\Users\AK\Desktop\Городская конференция\3906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3950" y="1600200"/>
            <a:ext cx="43561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36" y="3933056"/>
            <a:ext cx="1995487" cy="2432050"/>
          </a:xfrm>
          <a:prstGeom prst="rect">
            <a:avLst/>
          </a:prstGeom>
          <a:noFill/>
          <a:ln w="9525">
            <a:solidFill>
              <a:srgbClr val="AD7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376488" cy="2447925"/>
          </a:xfrm>
          <a:prstGeom prst="rect">
            <a:avLst/>
          </a:prstGeom>
          <a:noFill/>
          <a:ln w="9525">
            <a:solidFill>
              <a:srgbClr val="AD7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076700"/>
            <a:ext cx="1941512" cy="2390775"/>
          </a:xfrm>
          <a:prstGeom prst="rect">
            <a:avLst/>
          </a:prstGeom>
          <a:noFill/>
          <a:ln w="9525">
            <a:solidFill>
              <a:srgbClr val="3753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5" descr="http://pedlib.ru/books1/5/0448/image5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152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x_b6927b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42" y="1754209"/>
            <a:ext cx="8305800" cy="47466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938242" y="4519634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33442" y="2767034"/>
            <a:ext cx="1524000" cy="1524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900642" y="3757634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967442" y="2157434"/>
            <a:ext cx="1600200" cy="1828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262842" y="3376634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547842" y="2005034"/>
            <a:ext cx="1600200" cy="1828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681442" y="1852634"/>
            <a:ext cx="1600200" cy="1828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786578" y="3786190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715140" y="2143116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357818" y="1428736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2071670" y="4500570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071802" y="3286124"/>
            <a:ext cx="1524000" cy="1676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77200" y="0"/>
            <a:ext cx="1066800" cy="6858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7478712" cy="6643688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071563" y="142875"/>
            <a:ext cx="2143125" cy="2143125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43000" y="4429125"/>
            <a:ext cx="2000250" cy="2071688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71813" y="5715000"/>
            <a:ext cx="1143000" cy="1000125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63" y="4714875"/>
            <a:ext cx="2143125" cy="2000250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29125" y="5643563"/>
            <a:ext cx="1214438" cy="1071562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3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7011/v7011262/69f5/iNdTJZX2h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67151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684213" y="1844675"/>
            <a:ext cx="7662862" cy="4176713"/>
            <a:chOff x="1809429" y="2600425"/>
            <a:chExt cx="4486360" cy="244488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8570" y="3865363"/>
              <a:ext cx="1413073" cy="1179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29" y="2600425"/>
              <a:ext cx="1304410" cy="12030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039" y="2653131"/>
              <a:ext cx="1534750" cy="10830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572" y="2650877"/>
              <a:ext cx="1411968" cy="1083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778" y="3877267"/>
              <a:ext cx="1396713" cy="1168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1035437" y="692696"/>
            <a:ext cx="7024687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smtClean="0">
                <a:solidFill>
                  <a:srgbClr val="A5300F"/>
                </a:solidFill>
              </a:rPr>
              <a:t>Дорисовать рисунки</a:t>
            </a:r>
            <a:endParaRPr lang="ru-RU" sz="2400" b="1" dirty="0">
              <a:solidFill>
                <a:srgbClr val="A53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4414" y="928670"/>
            <a:ext cx="1519350" cy="3597285"/>
            <a:chOff x="2187" y="3627"/>
            <a:chExt cx="3060" cy="6120"/>
          </a:xfrm>
        </p:grpSpPr>
        <p:sp>
          <p:nvSpPr>
            <p:cNvPr id="39947" name="Line 6"/>
            <p:cNvSpPr>
              <a:spLocks noChangeShapeType="1"/>
            </p:cNvSpPr>
            <p:nvPr/>
          </p:nvSpPr>
          <p:spPr bwMode="auto">
            <a:xfrm>
              <a:off x="3627" y="3627"/>
              <a:ext cx="0" cy="61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948" name="Line 5"/>
            <p:cNvSpPr>
              <a:spLocks noChangeShapeType="1"/>
            </p:cNvSpPr>
            <p:nvPr/>
          </p:nvSpPr>
          <p:spPr bwMode="auto">
            <a:xfrm>
              <a:off x="2727" y="5067"/>
              <a:ext cx="1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949" name="Line 4"/>
            <p:cNvSpPr>
              <a:spLocks noChangeShapeType="1"/>
            </p:cNvSpPr>
            <p:nvPr/>
          </p:nvSpPr>
          <p:spPr bwMode="auto">
            <a:xfrm flipH="1">
              <a:off x="2187" y="5067"/>
              <a:ext cx="540" cy="3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950" name="Line 3"/>
            <p:cNvSpPr>
              <a:spLocks noChangeShapeType="1"/>
            </p:cNvSpPr>
            <p:nvPr/>
          </p:nvSpPr>
          <p:spPr bwMode="auto">
            <a:xfrm>
              <a:off x="4527" y="5067"/>
              <a:ext cx="720" cy="3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951" name="Line 2"/>
            <p:cNvSpPr>
              <a:spLocks noChangeShapeType="1"/>
            </p:cNvSpPr>
            <p:nvPr/>
          </p:nvSpPr>
          <p:spPr bwMode="auto">
            <a:xfrm>
              <a:off x="2367" y="7227"/>
              <a:ext cx="2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600120" y="874053"/>
            <a:ext cx="1876844" cy="3651902"/>
            <a:chOff x="4068971" y="-252418"/>
            <a:chExt cx="2400300" cy="4672018"/>
          </a:xfrm>
        </p:grpSpPr>
        <p:sp>
          <p:nvSpPr>
            <p:cNvPr id="39945" name="AutoShape 8"/>
            <p:cNvSpPr>
              <a:spLocks noChangeArrowheads="1"/>
            </p:cNvSpPr>
            <p:nvPr/>
          </p:nvSpPr>
          <p:spPr bwMode="auto">
            <a:xfrm rot="2714504">
              <a:off x="4068971" y="850706"/>
              <a:ext cx="2400300" cy="2400300"/>
            </a:xfrm>
            <a:prstGeom prst="plus">
              <a:avLst>
                <a:gd name="adj" fmla="val 27116"/>
              </a:avLst>
            </a:prstGeom>
            <a:noFill/>
            <a:ln w="190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39946" name="Line 7"/>
            <p:cNvSpPr>
              <a:spLocks noChangeShapeType="1"/>
            </p:cNvSpPr>
            <p:nvPr/>
          </p:nvSpPr>
          <p:spPr bwMode="auto">
            <a:xfrm flipH="1">
              <a:off x="5257799" y="-252418"/>
              <a:ext cx="25617" cy="46720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0" y="5921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6246648" y="928670"/>
            <a:ext cx="2144965" cy="3597285"/>
            <a:chOff x="7086600" y="214290"/>
            <a:chExt cx="2743200" cy="3886200"/>
          </a:xfrm>
        </p:grpSpPr>
        <p:sp>
          <p:nvSpPr>
            <p:cNvPr id="39943" name="AutoShape 9"/>
            <p:cNvSpPr>
              <a:spLocks noChangeArrowheads="1"/>
            </p:cNvSpPr>
            <p:nvPr/>
          </p:nvSpPr>
          <p:spPr bwMode="auto">
            <a:xfrm>
              <a:off x="7086600" y="1122363"/>
              <a:ext cx="2743200" cy="2286000"/>
            </a:xfrm>
            <a:prstGeom prst="sun">
              <a:avLst>
                <a:gd name="adj" fmla="val 25000"/>
              </a:avLst>
            </a:prstGeom>
            <a:noFill/>
            <a:ln w="190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39944" name="Line 7"/>
            <p:cNvSpPr>
              <a:spLocks noChangeShapeType="1"/>
            </p:cNvSpPr>
            <p:nvPr/>
          </p:nvSpPr>
          <p:spPr bwMode="auto">
            <a:xfrm>
              <a:off x="8429652" y="214290"/>
              <a:ext cx="0" cy="3886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785938"/>
            <a:ext cx="5072063" cy="457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>
                <a:solidFill>
                  <a:srgbClr val="0070C0"/>
                </a:solidFill>
              </a:rPr>
              <a:t>М</a:t>
            </a:r>
            <a:r>
              <a:rPr lang="ru-RU" sz="2400" i="1" dirty="0" smtClean="0">
                <a:solidFill>
                  <a:srgbClr val="0070C0"/>
                </a:solidFill>
              </a:rPr>
              <a:t>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движения,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Интеллектуальная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Мышление, учебные умения</a:t>
            </a:r>
            <a:endParaRPr lang="ru-RU" dirty="0"/>
          </a:p>
        </p:txBody>
      </p:sp>
      <p:pic>
        <p:nvPicPr>
          <p:cNvPr id="8196" name="Picture 2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785938"/>
            <a:ext cx="3286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p.vk.me/c622518/v622518715/3ede3/X-9zTg8NY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6252" y="2636912"/>
            <a:ext cx="4056451" cy="3744416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vk.me/c622518/v622518715/3ede3/X-9zTg8NYA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36912"/>
            <a:ext cx="3888432" cy="3744416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113"/>
            <a:ext cx="7456115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Задание: собрать по инструкции.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Добавить игровой момент: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«Оставили записку, нужно помочь!»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2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96330" y="1268760"/>
            <a:ext cx="7592094" cy="5142942"/>
            <a:chOff x="4242" y="1290016"/>
            <a:chExt cx="7592094" cy="5791014"/>
          </a:xfrm>
        </p:grpSpPr>
        <p:pic>
          <p:nvPicPr>
            <p:cNvPr id="36866" name="Picture 2" descr="http://cs623628.vk.me/v623628715/366eb/1iJW_JP81D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810" y="1317872"/>
              <a:ext cx="4610526" cy="576315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2" name="Picture 8" descr="http://cs623628.vk.me/v623628715/36712/xGmfTr0DAB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2" y="1290016"/>
              <a:ext cx="2838450" cy="256296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cs623628.vk.me/v623628715/36772/rAOJ_R_9T0Q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2" y="3954312"/>
              <a:ext cx="2838450" cy="31267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40289" y="655551"/>
            <a:ext cx="74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+mj-lt"/>
              </a:rPr>
              <a:t>Лего</a:t>
            </a:r>
            <a:r>
              <a:rPr lang="ru-RU" sz="2800" b="1" dirty="0" smtClean="0">
                <a:latin typeface="+mj-lt"/>
              </a:rPr>
              <a:t> + счет </a:t>
            </a:r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0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\Desktop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</a:t>
            </a:r>
            <a:r>
              <a:rPr lang="ru-RU" smtClean="0"/>
              <a:t>внимание!</a:t>
            </a:r>
            <a:endParaRPr lang="ru-RU" dirty="0"/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altLang="ru-RU" sz="5400" b="1" smtClean="0">
              <a:solidFill>
                <a:srgbClr val="7030A0"/>
              </a:solidFill>
            </a:endParaRPr>
          </a:p>
          <a:p>
            <a:pPr algn="ctr" eaLnBrk="1" hangingPunct="1"/>
            <a:endParaRPr lang="ru-RU" altLang="ru-RU" sz="5400" b="1" smtClean="0">
              <a:solidFill>
                <a:srgbClr val="7030A0"/>
              </a:solidFill>
            </a:endParaRPr>
          </a:p>
          <a:p>
            <a:pPr algn="ctr" eaLnBrk="1" hangingPunct="1"/>
            <a:endParaRPr lang="ru-RU" altLang="ru-RU" sz="5400" b="1" smtClean="0">
              <a:solidFill>
                <a:srgbClr val="7030A0"/>
              </a:solidFill>
            </a:endParaRPr>
          </a:p>
          <a:p>
            <a:pPr algn="ctr" eaLnBrk="1" hangingPunct="1"/>
            <a:endParaRPr lang="ru-RU" altLang="ru-RU" sz="5400" b="1" smtClean="0">
              <a:solidFill>
                <a:srgbClr val="7030A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773238"/>
            <a:ext cx="476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657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Особенности современных первоклассников.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Большие различия в возрасте. Различный уровень эмоциональной и психологической готовности к началу учебы.</a:t>
            </a:r>
          </a:p>
          <a:p>
            <a:pPr eaLnBrk="1" hangingPunct="1">
              <a:defRPr/>
            </a:pPr>
            <a:r>
              <a:rPr lang="ru-RU" sz="1800" dirty="0" smtClean="0"/>
              <a:t>Бессистемная информированность ребят практически по любым вопросам. Может носить противоречивый характер, вызывая тревогу и неуверенность.</a:t>
            </a:r>
          </a:p>
          <a:p>
            <a:pPr eaLnBrk="1" hangingPunct="1">
              <a:defRPr/>
            </a:pPr>
            <a:r>
              <a:rPr lang="ru-RU" sz="1800" dirty="0" smtClean="0"/>
              <a:t>У сегодняшних школьников более свободное и независимое поведение, чем прежде  у их ровесников .</a:t>
            </a:r>
          </a:p>
          <a:p>
            <a:pPr eaLnBrk="1" hangingPunct="1">
              <a:defRPr/>
            </a:pPr>
            <a:r>
              <a:rPr lang="ru-RU" sz="1800" dirty="0" smtClean="0"/>
              <a:t>Более слабое здоровье.</a:t>
            </a:r>
          </a:p>
          <a:p>
            <a:pPr eaLnBrk="1" hangingPunct="1">
              <a:defRPr/>
            </a:pPr>
            <a:r>
              <a:rPr lang="ru-RU" sz="1800" dirty="0" smtClean="0"/>
              <a:t>В своем большинстве дети перестали играть во дворе. Как следствие, приходят ребята в школу, не обладая навыками общения.</a:t>
            </a:r>
          </a:p>
        </p:txBody>
      </p:sp>
      <p:pic>
        <p:nvPicPr>
          <p:cNvPr id="25604" name="Picture 5" descr="http://statusram.ru/images/stories/animation/1-sentebra/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724400"/>
            <a:ext cx="4922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5291" y="3786190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только сообща, все вместе, мы преодолеем все трудности.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40297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не сравнивайте своего ребенка с другим.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5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рисунки и фотграфии\520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293211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868" y="1785926"/>
            <a:ext cx="5143536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придирайтесь ко мне и не ворчите 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Если вы будете это делать, то я буду 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вынужден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защищаться,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притворяясь глухим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457" y="4365104"/>
            <a:ext cx="792961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намекайте, что вы совершенны и непогрешимы. Это дает мне ощущение тщетности попыток сравниться с вами..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57166"/>
            <a:ext cx="571504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Памятка родителям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513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рисунки и фотграфии\520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293211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571480"/>
            <a:ext cx="51435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бойтесь быть твердыми со мной. Я предпочитаю именно такой </a:t>
            </a:r>
            <a:r>
              <a:rPr lang="ru-RU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подход.</a:t>
            </a:r>
            <a:endParaRPr lang="ru-RU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571744"/>
            <a:ext cx="51435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делайте для меня и за меня то, что в состоянии сделать для себя САМ.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14818"/>
            <a:ext cx="800105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заставляйте меня чувствовать младше, чем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 есть на самом деле. Я отыграюсь на вас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 это, став «плаксой» или «нытиком».</a:t>
            </a:r>
          </a:p>
        </p:txBody>
      </p:sp>
    </p:spTree>
    <p:extLst>
      <p:ext uri="{BB962C8B-B14F-4D97-AF65-F5344CB8AC3E}">
        <p14:creationId xmlns:p14="http://schemas.microsoft.com/office/powerpoint/2010/main" val="38022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571625"/>
            <a:ext cx="5010150" cy="47148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dirty="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кричать и  не унижать.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наказывать 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/>
          </a:p>
        </p:txBody>
      </p:sp>
      <p:pic>
        <p:nvPicPr>
          <p:cNvPr id="23556" name="Содержимое 8" descr="5972282e64cb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2714625" cy="4071938"/>
          </a:xfrm>
        </p:spPr>
      </p:pic>
    </p:spTree>
    <p:extLst>
      <p:ext uri="{BB962C8B-B14F-4D97-AF65-F5344CB8AC3E}">
        <p14:creationId xmlns:p14="http://schemas.microsoft.com/office/powerpoint/2010/main" val="32599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Волевая готовность</a:t>
            </a: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06538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устойчивость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ребенка эмоционально – волевой сферы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Произвольность управления собственным поведением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Умение подчинить свое действие правилу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Внимательно слушать и выполнять задание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7950" y="2393950"/>
            <a:ext cx="576263" cy="3143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7950" y="2852738"/>
            <a:ext cx="576263" cy="3333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8900" y="3287713"/>
            <a:ext cx="576263" cy="3571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076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544</Words>
  <Application>Microsoft Office PowerPoint</Application>
  <PresentationFormat>Экран (4:3)</PresentationFormat>
  <Paragraphs>125</Paragraphs>
  <Slides>33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Gulim</vt:lpstr>
      <vt:lpstr>Arial</vt:lpstr>
      <vt:lpstr>Calibri</vt:lpstr>
      <vt:lpstr>Corbel</vt:lpstr>
      <vt:lpstr>Times New Roman</vt:lpstr>
      <vt:lpstr>Trebuchet MS</vt:lpstr>
      <vt:lpstr>Wingdings</vt:lpstr>
      <vt:lpstr>Wingdings 2</vt:lpstr>
      <vt:lpstr>Изящная</vt:lpstr>
      <vt:lpstr>  Скоро в школу. Педагог-психолог Ковальчук Елена Алексеевна</vt:lpstr>
      <vt:lpstr>Презентация PowerPoint</vt:lpstr>
      <vt:lpstr>Готовность к школе</vt:lpstr>
      <vt:lpstr>Особенности современных первоклассников.</vt:lpstr>
      <vt:lpstr>Презентация PowerPoint</vt:lpstr>
      <vt:lpstr>Презентация PowerPoint</vt:lpstr>
      <vt:lpstr>Презентация PowerPoint</vt:lpstr>
      <vt:lpstr> Готовы ли родители к школе?</vt:lpstr>
      <vt:lpstr>                 Волевая готовность.  </vt:lpstr>
      <vt:lpstr>             Интеллектуальная готовность. </vt:lpstr>
      <vt:lpstr>«Рисование  по точкам»</vt:lpstr>
      <vt:lpstr> «Рисуем в воздухе»</vt:lpstr>
      <vt:lpstr> </vt:lpstr>
      <vt:lpstr>Буква </vt:lpstr>
      <vt:lpstr>Презентация PowerPoint</vt:lpstr>
      <vt:lpstr>Сказка от лица героя</vt:lpstr>
      <vt:lpstr>Презентация PowerPoint</vt:lpstr>
      <vt:lpstr>Презентация PowerPoint</vt:lpstr>
      <vt:lpstr>«Эмоции в аналогиях»  </vt:lpstr>
      <vt:lpstr>         Мимикой и жестами                                             изобразить: </vt:lpstr>
      <vt:lpstr>Презентация PowerPoint</vt:lpstr>
      <vt:lpstr>Задания «на что похоже»: зачем</vt:lpstr>
      <vt:lpstr>Презентация PowerPoint</vt:lpstr>
      <vt:lpstr>Увидеть все фигуры.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собрать по инструкции. Добавить игровой момент:  «Оставили записку, нужно помочь!»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школу.</dc:title>
  <dc:creator>AK</dc:creator>
  <cp:lastModifiedBy>Пользователь</cp:lastModifiedBy>
  <cp:revision>14</cp:revision>
  <dcterms:created xsi:type="dcterms:W3CDTF">2017-05-16T07:16:52Z</dcterms:created>
  <dcterms:modified xsi:type="dcterms:W3CDTF">2017-05-22T07:27:38Z</dcterms:modified>
</cp:coreProperties>
</file>