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6" r:id="rId5"/>
    <p:sldId id="267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294" r:id="rId14"/>
    <p:sldId id="274" r:id="rId15"/>
    <p:sldId id="277" r:id="rId16"/>
    <p:sldId id="276" r:id="rId17"/>
    <p:sldId id="282" r:id="rId18"/>
    <p:sldId id="283" r:id="rId19"/>
    <p:sldId id="278" r:id="rId20"/>
    <p:sldId id="279" r:id="rId21"/>
    <p:sldId id="280" r:id="rId22"/>
    <p:sldId id="281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22C16"/>
    <a:srgbClr val="0C788E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2" d="100"/>
          <a:sy n="82" d="100"/>
        </p:scale>
        <p:origin x="13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32A6F-E5E1-4317-B4FA-3E99350B401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5AF8E-A60D-465A-A5EB-D666FE789AD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CF9D4-F5E1-4076-AAE8-2A96459D1AD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3E5BC-966E-4739-A282-63F185BA087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02F89-1B3C-48F1-A157-CF6A7471FD8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A7853-5755-411E-B4BA-304A75BA870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1555D-0405-4F5A-954F-AAB5606ED31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2178C-5AD8-4AF3-B5C7-E630F59A94E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1AE62-351C-45B8-9052-89F3A4589EE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42A14-1DA7-4982-91B9-948CB530ACF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6717-9FE3-46ED-99AC-90C97262A7C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73BF6EF-24C5-4AA0-AB06-877DE175EF3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uildingbooklove.com/wp-content/uploads/2016/12/3-2-791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4365624"/>
            <a:ext cx="8820150" cy="1206515"/>
          </a:xfrm>
        </p:spPr>
        <p:txBody>
          <a:bodyPr anchor="ctr"/>
          <a:lstStyle/>
          <a:p>
            <a:pPr algn="l" eaLnBrk="1" hangingPunct="1"/>
            <a:r>
              <a:rPr lang="ru-RU" altLang="en-US" sz="4400" b="1" dirty="0">
                <a:solidFill>
                  <a:srgbClr val="006666"/>
                </a:solidFill>
              </a:rPr>
              <a:t>Использование приемов мнемотехники на уроках иностранного языка</a:t>
            </a:r>
            <a:endParaRPr lang="es-ES" altLang="en-US" sz="4400" b="1" dirty="0">
              <a:solidFill>
                <a:srgbClr val="006666"/>
              </a:solidFill>
            </a:endParaRPr>
          </a:p>
        </p:txBody>
      </p:sp>
      <p:sp>
        <p:nvSpPr>
          <p:cNvPr id="2051" name="Rectangle 169"/>
          <p:cNvSpPr>
            <a:spLocks noChangeArrowheads="1"/>
          </p:cNvSpPr>
          <p:nvPr/>
        </p:nvSpPr>
        <p:spPr bwMode="auto">
          <a:xfrm>
            <a:off x="323850" y="5084763"/>
            <a:ext cx="3457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s-ES" altLang="en-US" b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57166"/>
            <a:ext cx="7143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Учитель английского языка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ГБОУ школы №594 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Орина</a:t>
            </a:r>
            <a:r>
              <a:rPr lang="ru-RU" sz="2000" dirty="0">
                <a:solidFill>
                  <a:schemeClr val="bg1"/>
                </a:solidFill>
              </a:rPr>
              <a:t> Эмма Григорьевна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24" y="57148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Как работает мнемотехника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715000" cy="3829050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51179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306" y="50004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Eagle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1621">
            <a:off x="1106093" y="3820746"/>
            <a:ext cx="2272365" cy="227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1481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429256" y="1643050"/>
            <a:ext cx="324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Лейк</a:t>
            </a:r>
            <a:r>
              <a:rPr lang="ru-RU" dirty="0">
                <a:solidFill>
                  <a:srgbClr val="006666"/>
                </a:solidFill>
              </a:rPr>
              <a:t>ой </a:t>
            </a:r>
            <a:r>
              <a:rPr lang="ru-RU" b="1" dirty="0">
                <a:solidFill>
                  <a:srgbClr val="006666"/>
                </a:solidFill>
              </a:rPr>
              <a:t>озеро</a:t>
            </a:r>
            <a:r>
              <a:rPr lang="ru-RU" dirty="0">
                <a:solidFill>
                  <a:srgbClr val="006666"/>
                </a:solidFill>
              </a:rPr>
              <a:t> не вычерпать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42860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Lake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7609" y="2276872"/>
            <a:ext cx="8308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Слово-ассоциация     История     Значение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567C529-AC45-4AD8-B1B3-3DBBFC17F9FF}"/>
              </a:ext>
            </a:extLst>
          </p:cNvPr>
          <p:cNvCxnSpPr/>
          <p:nvPr/>
        </p:nvCxnSpPr>
        <p:spPr>
          <a:xfrm>
            <a:off x="3995936" y="2556535"/>
            <a:ext cx="288032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51B8A76-65B1-4A2D-A7AB-CF59DF069EDB}"/>
              </a:ext>
            </a:extLst>
          </p:cNvPr>
          <p:cNvCxnSpPr/>
          <p:nvPr/>
        </p:nvCxnSpPr>
        <p:spPr>
          <a:xfrm>
            <a:off x="5940152" y="2556535"/>
            <a:ext cx="288032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3B69EF-47B3-4FB6-9E6D-F36682E6B564}"/>
              </a:ext>
            </a:extLst>
          </p:cNvPr>
          <p:cNvSpPr txBox="1"/>
          <p:nvPr/>
        </p:nvSpPr>
        <p:spPr>
          <a:xfrm>
            <a:off x="417609" y="3166820"/>
            <a:ext cx="8208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Слово-ассоциация     Значение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8007A53-5198-4589-B242-A47E197078FD}"/>
              </a:ext>
            </a:extLst>
          </p:cNvPr>
          <p:cNvCxnSpPr/>
          <p:nvPr/>
        </p:nvCxnSpPr>
        <p:spPr>
          <a:xfrm>
            <a:off x="3995936" y="3428430"/>
            <a:ext cx="288032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74E5B2-0618-45B0-BCDD-6B50717B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46" y="4056768"/>
            <a:ext cx="2078916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062" t="22500" r="35547" b="14687"/>
          <a:stretch>
            <a:fillRect/>
          </a:stretch>
        </p:blipFill>
        <p:spPr bwMode="auto">
          <a:xfrm>
            <a:off x="1714480" y="1714488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УЧИТЕЛЬ ГОДА\5e322d8d33b4a75194f1bae3cffd6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044" y="1571612"/>
            <a:ext cx="68313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CONCRETE POEMS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4.bp.blogspot.com/-du_9FW620Vw/XK4hv7fslYI/AAAAAAAACBM/Q_rQ_eEe5b0frII4BjvRsKJ5Rq6QdaAlACLcBGAs/s1600/clock%2Bpoem.JPG"/>
          <p:cNvPicPr>
            <a:picLocks noChangeAspect="1" noChangeArrowheads="1"/>
          </p:cNvPicPr>
          <p:nvPr/>
        </p:nvPicPr>
        <p:blipFill>
          <a:blip r:embed="rId2"/>
          <a:srcRect t="5932" b="6356"/>
          <a:stretch>
            <a:fillRect/>
          </a:stretch>
        </p:blipFill>
        <p:spPr bwMode="auto">
          <a:xfrm>
            <a:off x="1785917" y="1571611"/>
            <a:ext cx="5715041" cy="4880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mail.yandex.ru/message_part/IMG-20200518-WA0003.jpg?_uid=305480108&amp;name=IMG-20200518-WA0003.jpg&amp;hid=1.2&amp;ids=1725441607236342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6406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b="2316"/>
          <a:stretch>
            <a:fillRect/>
          </a:stretch>
        </p:blipFill>
        <p:spPr bwMode="auto">
          <a:xfrm>
            <a:off x="4214810" y="1857364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un9-70.userapi.com/K9B_ehQXc6iQqz_qa5tFqiRSQQSNswZe7AF8HQ/aALvCkTDMx8.jpg"/>
          <p:cNvPicPr>
            <a:picLocks noChangeAspect="1" noChangeArrowheads="1"/>
          </p:cNvPicPr>
          <p:nvPr/>
        </p:nvPicPr>
        <p:blipFill>
          <a:blip r:embed="rId2"/>
          <a:srcRect t="12808" b="19734"/>
          <a:stretch>
            <a:fillRect/>
          </a:stretch>
        </p:blipFill>
        <p:spPr bwMode="auto">
          <a:xfrm>
            <a:off x="214282" y="1785926"/>
            <a:ext cx="3786214" cy="4551854"/>
          </a:xfrm>
          <a:prstGeom prst="rect">
            <a:avLst/>
          </a:prstGeom>
          <a:noFill/>
        </p:spPr>
      </p:pic>
      <p:pic>
        <p:nvPicPr>
          <p:cNvPr id="35844" name="Picture 4" descr="https://sun9-17.userapi.com/qYi9ezXy7ck5xvCUHmjj5FV0HmBPfYLWH0WNiQ/Tzea0DVWd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357718" cy="45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7422" y="578645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Гавриил Романович Державин(1809г.)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92880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Зрю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Зарю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Лучами,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Как </a:t>
            </a:r>
            <a:r>
              <a:rPr lang="ru-RU" sz="2400" b="1" dirty="0" err="1">
                <a:solidFill>
                  <a:srgbClr val="006666"/>
                </a:solidFill>
                <a:latin typeface="+mn-lt"/>
              </a:rPr>
              <a:t>свещами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, 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Во мраке </a:t>
            </a:r>
            <a:r>
              <a:rPr lang="ru-RU" sz="2400" b="1" dirty="0" err="1">
                <a:solidFill>
                  <a:srgbClr val="006666"/>
                </a:solidFill>
                <a:latin typeface="+mn-lt"/>
              </a:rPr>
              <a:t>блестящу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В восторг все души </a:t>
            </a:r>
            <a:r>
              <a:rPr lang="ru-RU" sz="2400" b="1" dirty="0" err="1">
                <a:solidFill>
                  <a:srgbClr val="006666"/>
                </a:solidFill>
                <a:latin typeface="+mn-lt"/>
              </a:rPr>
              <a:t>приводящу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Но что? – от солнца ль в ней толь милое блистанье?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Нет! – Пирамида – дел благих воспоминанье.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612" y="64291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ПИРАМИДА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00240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rgbClr val="006666"/>
                </a:solidFill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Современному человеку необходимо сотрудничество с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6666"/>
                </a:solidFill>
              </a:rPr>
              <a:t> представителями других культур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071810"/>
            <a:ext cx="67866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rgbClr val="006666"/>
                </a:solidFill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Владение иностранным языком является показателем успешности и образованности человека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82" t="19687" r="59570" b="26875"/>
          <a:stretch>
            <a:fillRect/>
          </a:stretch>
        </p:blipFill>
        <p:spPr bwMode="auto">
          <a:xfrm>
            <a:off x="7236802" y="3714752"/>
            <a:ext cx="17676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6666"/>
                </a:solidFill>
              </a:rPr>
              <a:t> </a:t>
            </a:r>
            <a:r>
              <a:rPr lang="en-US" dirty="0">
                <a:solidFill>
                  <a:srgbClr val="006666"/>
                </a:solidFill>
              </a:rPr>
              <a:t> </a:t>
            </a:r>
            <a:r>
              <a:rPr lang="en-US" sz="2000" dirty="0">
                <a:solidFill>
                  <a:srgbClr val="006666"/>
                </a:solidFill>
              </a:rPr>
              <a:t>XXI</a:t>
            </a:r>
            <a:r>
              <a:rPr lang="ru-RU" sz="2000" dirty="0">
                <a:solidFill>
                  <a:srgbClr val="006666"/>
                </a:solidFill>
              </a:rPr>
              <a:t> век – столетие  многоязычных личностей (Юнеско)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Craft Ideas"/>
          <p:cNvPicPr>
            <a:picLocks noChangeAspect="1" noChangeArrowheads="1"/>
          </p:cNvPicPr>
          <p:nvPr/>
        </p:nvPicPr>
        <p:blipFill>
          <a:blip r:embed="rId2"/>
          <a:srcRect b="1860"/>
          <a:stretch>
            <a:fillRect/>
          </a:stretch>
        </p:blipFill>
        <p:spPr bwMode="auto">
          <a:xfrm>
            <a:off x="1071538" y="1641082"/>
            <a:ext cx="2857521" cy="4876910"/>
          </a:xfrm>
          <a:prstGeom prst="rect">
            <a:avLst/>
          </a:prstGeom>
          <a:noFill/>
        </p:spPr>
      </p:pic>
      <p:pic>
        <p:nvPicPr>
          <p:cNvPr id="1028" name="Picture 4" descr="Blackout Poetry in the Classroom | Literacy Love"/>
          <p:cNvPicPr>
            <a:picLocks noChangeAspect="1" noChangeArrowheads="1"/>
          </p:cNvPicPr>
          <p:nvPr/>
        </p:nvPicPr>
        <p:blipFill>
          <a:blip r:embed="rId3" cstate="print"/>
          <a:srcRect t="6053" r="8711" b="4988"/>
          <a:stretch>
            <a:fillRect/>
          </a:stretch>
        </p:blipFill>
        <p:spPr bwMode="auto">
          <a:xfrm>
            <a:off x="4786314" y="1571612"/>
            <a:ext cx="3738769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Blackout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Poems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buildingbooklove.com/wp-content/uploads/2016/12/3-2-791x102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86446" y="2857496"/>
            <a:ext cx="2214546" cy="28690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32227" t="15000" r="29687" b="7187"/>
          <a:stretch>
            <a:fillRect/>
          </a:stretch>
        </p:blipFill>
        <p:spPr bwMode="auto">
          <a:xfrm>
            <a:off x="0" y="1571613"/>
            <a:ext cx="38602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4" descr="https://buildingbooklove.com/wp-content/uploads/2016/12/3-2-791x102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57884" y="2857496"/>
            <a:ext cx="2214546" cy="28690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32422" t="14375" r="29492" b="6875"/>
          <a:stretch>
            <a:fillRect/>
          </a:stretch>
        </p:blipFill>
        <p:spPr bwMode="auto">
          <a:xfrm>
            <a:off x="4488654" y="1500175"/>
            <a:ext cx="40124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2812" t="15937" r="32617" b="9603"/>
          <a:stretch>
            <a:fillRect/>
          </a:stretch>
        </p:blipFill>
        <p:spPr bwMode="auto">
          <a:xfrm>
            <a:off x="3071802" y="1428736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4609" t="18750" r="21484" b="8125"/>
          <a:stretch>
            <a:fillRect/>
          </a:stretch>
        </p:blipFill>
        <p:spPr bwMode="auto">
          <a:xfrm>
            <a:off x="1500166" y="1473772"/>
            <a:ext cx="5929354" cy="50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609" t="15000" r="22656" b="7187"/>
          <a:stretch>
            <a:fillRect/>
          </a:stretch>
        </p:blipFill>
        <p:spPr bwMode="auto">
          <a:xfrm>
            <a:off x="2357422" y="1559706"/>
            <a:ext cx="5357850" cy="494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4609" t="15937" r="22656" b="7187"/>
          <a:stretch>
            <a:fillRect/>
          </a:stretch>
        </p:blipFill>
        <p:spPr bwMode="auto">
          <a:xfrm>
            <a:off x="2143108" y="1500174"/>
            <a:ext cx="55669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Концепция развития образования ЮНЕСКО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2357430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«Н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епрерывное обучение способствует развитию</a:t>
            </a:r>
            <a:r>
              <a:rPr lang="ru-RU" sz="12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демократии, толерантности, межкультурному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взаимопониманию, а также</a:t>
            </a:r>
            <a:r>
              <a:rPr lang="ru-RU" sz="12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уважению к культурному, религиозному и языковому разнообразию, которые</a:t>
            </a:r>
            <a:r>
              <a:rPr lang="ru-RU" sz="12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имеют жизненно важное значение для достижения социальной сплоченности и справедливости»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[UNESCO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Paris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2015, с. 20, 46].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Требования к личностным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результатам обучения школьника </a:t>
            </a:r>
            <a:r>
              <a:rPr lang="ru-RU" sz="3200" dirty="0">
                <a:solidFill>
                  <a:schemeClr val="bg1"/>
                </a:solidFill>
              </a:rPr>
              <a:t>(ФГОС)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ymbolM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формирование целостного, социально ориентированного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взгляда 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мир в его органичном единстве и разнообразии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природы, народов, культур и религий;</a:t>
            </a:r>
          </a:p>
          <a:p>
            <a:pPr lvl="0">
              <a:buFont typeface="Wingdings" pitchFamily="2" charset="2"/>
              <a:buChar char="§"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толерантное сознание и поведение в поликультурном мире,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готовность и способность вести диалог с другими людьми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достигать в нем взаимопонимания, находить общие цели и сотрудничать для их достижения;</a:t>
            </a:r>
          </a:p>
          <a:p>
            <a:pPr lvl="0">
              <a:buFont typeface="Wingdings" pitchFamily="2" charset="2"/>
              <a:buChar char="§"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SymbolMT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сформированность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представлений о роли языка в жизни человека,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общества, государства;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приобщение через изучение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русского и родного(нерусского) языка,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иностранного языка и литературы к ценностям национальной и мировой культуры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;</a:t>
            </a:r>
          </a:p>
          <a:p>
            <a:pPr lvl="0">
              <a:buFont typeface="Wingdings" pitchFamily="2" charset="2"/>
              <a:buChar char="§"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600" dirty="0">
                <a:solidFill>
                  <a:srgbClr val="006666"/>
                </a:solidFill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сформированность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устойчивого интереса к чтению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как средству познания других культур, уважительного отношения к ним;</a:t>
            </a:r>
          </a:p>
          <a:p>
            <a:pPr lvl="0">
              <a:buFont typeface="Wingdings" pitchFamily="2" charset="2"/>
              <a:buChar char="§"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600" dirty="0">
                <a:solidFill>
                  <a:srgbClr val="006666"/>
                </a:solidFill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сформированность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коммуникативной иноязычной компетенции, необходимой для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успешной социализации и самореализации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как инструмента межкультурного общения в современном поликультурном мире;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857364"/>
            <a:ext cx="81439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600" dirty="0">
                <a:solidFill>
                  <a:srgbClr val="006666"/>
                </a:solidFill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умение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выделять общее и различное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 культуре родной страны и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страны/стран изучаемого языка;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600" dirty="0">
                <a:solidFill>
                  <a:srgbClr val="006666"/>
                </a:solidFill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достижение порогового уровня владения иностранным языком,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позволяющего выпускникам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общаться в устной и письменной формах как с</a:t>
            </a:r>
            <a:r>
              <a:rPr lang="ru-RU" sz="1600" b="1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носителями изучаемого иностранного языка,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так и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 представителями других</a:t>
            </a:r>
            <a:r>
              <a:rPr lang="ru-RU" sz="1600" b="1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стран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использующими данный язык как средство общения;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600" dirty="0">
                <a:solidFill>
                  <a:srgbClr val="006666"/>
                </a:solidFill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сформированность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умения использовать иностранный язык как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средством для получения информации из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иноязычных источников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образовательных и самообразовательных целях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600" dirty="0">
              <a:solidFill>
                <a:srgbClr val="006666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[Приказ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Минобрнауки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России от 29 декабря 2014 г. № 1645"Об утверждении федерального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государственного образовательного стандарта среднего (полного) общего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образования", с. 6-8].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331"/>
          <a:stretch>
            <a:fillRect/>
          </a:stretch>
        </p:blipFill>
        <p:spPr bwMode="auto">
          <a:xfrm>
            <a:off x="357158" y="2143116"/>
            <a:ext cx="3246152" cy="3500462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МНЕМОНИКА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2143116"/>
            <a:ext cx="4714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+mn-lt"/>
              </a:rPr>
              <a:t>Мнемоника или мнемотехника</a:t>
            </a:r>
            <a:r>
              <a:rPr lang="ru-RU" dirty="0">
                <a:solidFill>
                  <a:srgbClr val="006666"/>
                </a:solidFill>
                <a:latin typeface="+mn-lt"/>
              </a:rPr>
              <a:t>  — 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5000636"/>
            <a:ext cx="395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66"/>
                </a:solidFill>
              </a:rPr>
              <a:t>Пифагор Самосский  VI век до н. э.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830" y="1500174"/>
            <a:ext cx="4809748" cy="5035478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Направления  мнемотехники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857364"/>
            <a:ext cx="657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666"/>
                </a:solidFill>
              </a:rPr>
              <a:t>народная мнемотехника</a:t>
            </a:r>
          </a:p>
          <a:p>
            <a:endParaRPr lang="ru-RU" sz="2400" dirty="0">
              <a:solidFill>
                <a:srgbClr val="006666"/>
              </a:solidFill>
            </a:endParaRPr>
          </a:p>
          <a:p>
            <a:r>
              <a:rPr lang="ru-RU" sz="2400" dirty="0">
                <a:solidFill>
                  <a:srgbClr val="006666"/>
                </a:solidFill>
              </a:rPr>
              <a:t>классическая мнемотехника</a:t>
            </a:r>
          </a:p>
          <a:p>
            <a:br>
              <a:rPr lang="ru-RU" sz="2400" dirty="0">
                <a:solidFill>
                  <a:srgbClr val="006666"/>
                </a:solidFill>
              </a:rPr>
            </a:br>
            <a:r>
              <a:rPr lang="ru-RU" sz="2400" dirty="0">
                <a:solidFill>
                  <a:srgbClr val="006666"/>
                </a:solidFill>
              </a:rPr>
              <a:t>педагогическая мнемотехника</a:t>
            </a:r>
          </a:p>
          <a:p>
            <a:br>
              <a:rPr lang="ru-RU" sz="2400" dirty="0">
                <a:solidFill>
                  <a:srgbClr val="006666"/>
                </a:solidFill>
              </a:rPr>
            </a:br>
            <a:r>
              <a:rPr lang="ru-RU" sz="2400" dirty="0">
                <a:solidFill>
                  <a:srgbClr val="006666"/>
                </a:solidFill>
              </a:rPr>
              <a:t>цирковая (эстрадная) мнемотехника</a:t>
            </a:r>
          </a:p>
          <a:p>
            <a:br>
              <a:rPr lang="ru-RU" sz="2400" dirty="0">
                <a:solidFill>
                  <a:srgbClr val="006666"/>
                </a:solidFill>
              </a:rPr>
            </a:br>
            <a:r>
              <a:rPr lang="ru-RU" sz="2400" dirty="0">
                <a:solidFill>
                  <a:srgbClr val="006666"/>
                </a:solidFill>
              </a:rPr>
              <a:t>спортивная мнемотехника</a:t>
            </a:r>
          </a:p>
          <a:p>
            <a:br>
              <a:rPr lang="ru-RU" sz="2400" dirty="0">
                <a:solidFill>
                  <a:srgbClr val="006666"/>
                </a:solidFill>
              </a:rPr>
            </a:br>
            <a:r>
              <a:rPr lang="ru-RU" sz="2400" dirty="0">
                <a:solidFill>
                  <a:srgbClr val="006666"/>
                </a:solidFill>
              </a:rPr>
              <a:t>современная мнемотехника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Развитие познавательных механизмов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2357430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6666"/>
                </a:solidFill>
              </a:rPr>
              <a:t> Внимание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6666"/>
                </a:solidFill>
              </a:rPr>
              <a:t>Мышление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6666"/>
                </a:solidFill>
              </a:rPr>
              <a:t>Воображение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6666"/>
                </a:solidFill>
              </a:rPr>
              <a:t>Защита мозга от возрастных изменений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11134</TotalTime>
  <Words>476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Diseño predeterminado</vt:lpstr>
      <vt:lpstr>Использование приемов мнемотехники на уроках иностранного языка</vt:lpstr>
      <vt:lpstr>Актуальность</vt:lpstr>
      <vt:lpstr>Концепция развития образования ЮНЕСКО</vt:lpstr>
      <vt:lpstr>Требования к личностным результатам обучения школьника (ФГОС)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Эмма Орина</cp:lastModifiedBy>
  <cp:revision>1026</cp:revision>
  <dcterms:created xsi:type="dcterms:W3CDTF">2010-05-23T14:28:12Z</dcterms:created>
  <dcterms:modified xsi:type="dcterms:W3CDTF">2022-03-09T18:24:17Z</dcterms:modified>
</cp:coreProperties>
</file>