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3" r:id="rId4"/>
    <p:sldId id="260" r:id="rId5"/>
    <p:sldId id="257" r:id="rId6"/>
    <p:sldId id="259" r:id="rId7"/>
    <p:sldId id="268" r:id="rId8"/>
    <p:sldId id="269" r:id="rId9"/>
    <p:sldId id="261" r:id="rId10"/>
    <p:sldId id="262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A511-5CC2-4750-864E-D55E31938D51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8F813-86CF-45BC-880C-2984EBD52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F813-86CF-45BC-880C-2984EBD5229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7687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905"/>
                <a:solidFill>
                  <a:schemeClr val="bg2">
                    <a:lumMod val="10000"/>
                  </a:schemeClr>
                </a:solidFill>
                <a:latin typeface="Garamond Premr Pro Smbd" pitchFamily="18" charset="0"/>
              </a:rPr>
              <a:t>Ленинградский Учитель</a:t>
            </a:r>
          </a:p>
          <a:p>
            <a:pPr algn="ctr"/>
            <a:r>
              <a:rPr lang="ru-RU" sz="5400" cap="none" spc="0" dirty="0" smtClean="0">
                <a:ln w="1905"/>
                <a:solidFill>
                  <a:schemeClr val="bg2">
                    <a:lumMod val="10000"/>
                  </a:schemeClr>
                </a:solidFill>
                <a:latin typeface="Garamond Premr Pro Smbd" pitchFamily="18" charset="0"/>
              </a:rPr>
              <a:t>- Васильева </a:t>
            </a:r>
          </a:p>
          <a:p>
            <a:pPr algn="ctr"/>
            <a:r>
              <a:rPr lang="ru-RU" sz="5400" cap="none" spc="0" dirty="0" smtClean="0">
                <a:ln w="1905"/>
                <a:solidFill>
                  <a:schemeClr val="bg2">
                    <a:lumMod val="10000"/>
                  </a:schemeClr>
                </a:solidFill>
                <a:latin typeface="Garamond Premr Pro Smbd" pitchFamily="18" charset="0"/>
              </a:rPr>
              <a:t>Маргарита Николаевна</a:t>
            </a:r>
            <a:endParaRPr lang="ru-RU" sz="5400" cap="none" spc="0" dirty="0">
              <a:ln w="1905"/>
              <a:solidFill>
                <a:schemeClr val="bg2">
                  <a:lumMod val="10000"/>
                </a:schemeClr>
              </a:solidFill>
              <a:latin typeface="Garamond Premr Pro Smb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6076" y="1886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ramond Premr Pro" pitchFamily="18" charset="0"/>
              </a:rPr>
              <a:t>Все переменится вокруг,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ramond Premr Pro" pitchFamily="18" charset="0"/>
              </a:rPr>
              <a:t>Отстроится столица.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ramond Premr Pro" pitchFamily="18" charset="0"/>
              </a:rPr>
              <a:t>Детей разбуженных испуг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ramond Premr Pro" pitchFamily="18" charset="0"/>
              </a:rPr>
              <a:t>Вовеки не простится.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0074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7504" y="152636"/>
            <a:ext cx="3600000" cy="440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ile007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91300" y="3119498"/>
            <a:ext cx="5181200" cy="362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5916" y="260648"/>
            <a:ext cx="5256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Пятьдесят лет служит школе Маргарита Николаевна Васильева. Более пятисот детей впервые узнали от нее правила правописания, таблицу умножения, научились читать. Работа в 495 школе, </a:t>
            </a:r>
            <a:br>
              <a:rPr lang="ru-RU" sz="2400" dirty="0" smtClean="0">
                <a:latin typeface="Garamond Premr Pro" pitchFamily="18" charset="0"/>
              </a:rPr>
            </a:br>
            <a:r>
              <a:rPr lang="ru-RU" sz="2400" dirty="0" smtClean="0">
                <a:latin typeface="Garamond Premr Pro" pitchFamily="18" charset="0"/>
              </a:rPr>
              <a:t>и вот уже 20 лет в нашей 594 школе.</a:t>
            </a:r>
          </a:p>
          <a:p>
            <a:endParaRPr lang="ru-RU" sz="2400" dirty="0"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laris\Desktop\Васильева МН\File0071.jpg"/>
          <p:cNvPicPr>
            <a:picLocks noChangeAspect="1" noChangeArrowheads="1"/>
          </p:cNvPicPr>
          <p:nvPr/>
        </p:nvPicPr>
        <p:blipFill>
          <a:blip r:embed="rId4" cstate="print"/>
          <a:srcRect l="10427" t="17247"/>
          <a:stretch>
            <a:fillRect/>
          </a:stretch>
        </p:blipFill>
        <p:spPr bwMode="auto">
          <a:xfrm>
            <a:off x="5979727" y="2631318"/>
            <a:ext cx="3092773" cy="414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Solaris\Desktop\Васильева МН\File0070.jpg"/>
          <p:cNvPicPr>
            <a:picLocks noChangeAspect="1" noChangeArrowheads="1"/>
          </p:cNvPicPr>
          <p:nvPr/>
        </p:nvPicPr>
        <p:blipFill>
          <a:blip r:embed="rId5" cstate="print"/>
          <a:srcRect t="32257" b="3538"/>
          <a:stretch>
            <a:fillRect/>
          </a:stretch>
        </p:blipFill>
        <p:spPr bwMode="auto">
          <a:xfrm rot="5400000">
            <a:off x="92560" y="59569"/>
            <a:ext cx="3233737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22057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В жизни Маргарите Николаевне выпало столько испытаний, выдержать которые сможет не каждый человек. Но ленинградская девочка, пережившая блокаду, способна на многое. Помогли также вера в людей и любовь к детям.</a:t>
            </a:r>
            <a:endParaRPr lang="ru-RU" sz="2400" b="1" dirty="0" smtClean="0">
              <a:latin typeface="Garamond Premr Pro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4113076"/>
            <a:ext cx="5220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Ленинградский Учитель – Маргарита Николаевна Васильева! </a:t>
            </a:r>
          </a:p>
          <a:p>
            <a:r>
              <a:rPr lang="ru-RU" sz="2400" dirty="0" smtClean="0">
                <a:latin typeface="Garamond Premr Pro" pitchFamily="18" charset="0"/>
              </a:rPr>
              <a:t>Спасибо Вам за преданность детям, нашей школе, учительскому братству, нашему городу!</a:t>
            </a:r>
            <a:endParaRPr lang="ru-RU" sz="2400" dirty="0"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laris\Desktop\Васильева МН\File0069.jpg"/>
          <p:cNvPicPr>
            <a:picLocks noChangeAspect="1" noChangeArrowheads="1"/>
          </p:cNvPicPr>
          <p:nvPr/>
        </p:nvPicPr>
        <p:blipFill>
          <a:blip r:embed="rId4" cstate="print"/>
          <a:srcRect l="14013" t="5763" r="3312"/>
          <a:stretch>
            <a:fillRect/>
          </a:stretch>
        </p:blipFill>
        <p:spPr bwMode="auto">
          <a:xfrm>
            <a:off x="215516" y="368660"/>
            <a:ext cx="42484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08004" y="404664"/>
            <a:ext cx="4463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Нас время балует победами,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И вещи каждую минуту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Все </a:t>
            </a:r>
            <a:r>
              <a:rPr lang="ru-RU" sz="2400" dirty="0" err="1" smtClean="0">
                <a:latin typeface="Garamond Premr Pro" pitchFamily="18" charset="0"/>
              </a:rPr>
              <a:t>сказочнее</a:t>
            </a:r>
            <a:r>
              <a:rPr lang="ru-RU" sz="2400" dirty="0" smtClean="0">
                <a:latin typeface="Garamond Premr Pro" pitchFamily="18" charset="0"/>
              </a:rPr>
              <a:t> и неведомей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В зеленом зареве салюта.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 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На улице светло, как в храмине,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И вид ее не узнаваем.</a:t>
            </a:r>
          </a:p>
          <a:p>
            <a:r>
              <a:rPr lang="ru-RU" sz="2400" dirty="0" smtClean="0">
                <a:latin typeface="Garamond Premr Pro" pitchFamily="18" charset="0"/>
              </a:rPr>
              <a:t>Мы от толпы в ракетном пламени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Горящих глаз не отрываем.</a:t>
            </a:r>
            <a:endParaRPr lang="ru-RU" sz="2400" b="1" dirty="0" smtClean="0">
              <a:latin typeface="Garamond Premr Pro" pitchFamily="18" charset="0"/>
            </a:endParaRPr>
          </a:p>
          <a:p>
            <a:endParaRPr lang="ru-RU" sz="2400" dirty="0">
              <a:latin typeface="Garamond Premr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211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Каждый ленинградский День Победы вспоминает Маргарита Николаевна тот день, 27 января, тот салют, благодаря которым она смогла стать Учителем!</a:t>
            </a:r>
            <a:endParaRPr lang="ru-RU" sz="2400" dirty="0"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0063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167" r="6251"/>
          <a:stretch>
            <a:fillRect/>
          </a:stretch>
        </p:blipFill>
        <p:spPr>
          <a:xfrm>
            <a:off x="5904148" y="3969060"/>
            <a:ext cx="3096344" cy="27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ile0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08" y="188640"/>
            <a:ext cx="2395728" cy="357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296652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Рита Петровская родилась в Ленинграде 6августа 1940 года в семье железнодорожника и медицинской сестры. К несчастью, трое детей умерли, поэтому долгожданной радости рождения девочки не было предела. Девочка росла смышленая, улыбчивая, рано стала ходить.</a:t>
            </a:r>
            <a:endParaRPr lang="ru-RU" sz="2400" dirty="0">
              <a:latin typeface="Garamond Premr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4761148"/>
            <a:ext cx="5364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Когда Рите исполнилось десять месяцев, началась Великая Отечественная война. Блокада Ленинграда. Кто из ленинградцев забудет этот ужас?!</a:t>
            </a:r>
            <a:endParaRPr lang="ru-RU" sz="2400" dirty="0"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524" y="512676"/>
            <a:ext cx="8532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Эшелоны с детьми срочно отправляли из города, мама была военнообязанная, поэтому уехать с дочерью не могла. К руке Риты привязали </a:t>
            </a:r>
            <a:r>
              <a:rPr lang="ru-RU" sz="2400" dirty="0" err="1" smtClean="0">
                <a:latin typeface="Garamond Premr Pro" pitchFamily="18" charset="0"/>
              </a:rPr>
              <a:t>бирочку</a:t>
            </a:r>
            <a:r>
              <a:rPr lang="ru-RU" sz="2400" dirty="0" smtClean="0">
                <a:latin typeface="Garamond Premr Pro" pitchFamily="18" charset="0"/>
              </a:rPr>
              <a:t> с именем и фамилией, чтобы не потерялась в дороге. Когда раздался паровозный гудок, мама упала в обморок, и один человек, сжалившись, приказал оставить девочку с матерью в Ленинграде. Так они встретили блокаду, вместе.</a:t>
            </a:r>
            <a:endParaRPr lang="ru-RU" sz="2400" dirty="0">
              <a:latin typeface="Garamond Premr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3969060"/>
            <a:ext cx="4284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Все девятьсот дней тех страшных лет Рита с мамой никуда не выезжали из города. Папа умер от туберкулеза, бабушка от голода. Они остались вдвоем. Рита перестала ходить и еще долгое время не росла.</a:t>
            </a:r>
            <a:endParaRPr lang="ru-RU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808" y="3981224"/>
            <a:ext cx="4549688" cy="276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8460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Сердце хранит в памяти звуки сигнала: «Тревога!». Каждый раз девочка пряталась под пианино. Мама брала дочку с собой в госпиталь, подкармливала, как могла, читала книжки. Только на картинках девочка видела собачек, а в настоящей жизни – нет.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Долгожданное освобождение пришло, иначе и быть не могло! Победа!</a:t>
            </a:r>
            <a:endParaRPr lang="ru-RU" sz="2400" b="1" dirty="0" smtClean="0">
              <a:latin typeface="Garamond Premr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32" y="3609020"/>
            <a:ext cx="385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Счастливая дочка идет по мирной улице  Ленинграда за руку с мамой и видит, как девочки ведут на веревке кошку. Рита закричала от радости: «Собака!» (кошек она ни разу  еще не видела).</a:t>
            </a:r>
            <a:endParaRPr lang="ru-RU" sz="24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624"/>
          <a:stretch>
            <a:fillRect/>
          </a:stretch>
        </p:blipFill>
        <p:spPr bwMode="auto">
          <a:xfrm>
            <a:off x="4315212" y="3320988"/>
            <a:ext cx="4612554" cy="323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erver\Desktop\Васильева МН\File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520000" cy="420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35796" y="368660"/>
            <a:ext cx="63361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Любимый учитель литературы, Мира Самсоновна,  привела Риту в городской дворец творчества юных заниматься в литературно – драматическом кружке. Юная артистка сыграла Катерину в «Грозе» А.Н.Островского, </a:t>
            </a:r>
            <a:r>
              <a:rPr lang="ru-RU" sz="2400" dirty="0" err="1" smtClean="0">
                <a:latin typeface="Garamond Premr Pro" pitchFamily="18" charset="0"/>
              </a:rPr>
              <a:t>Ульяну</a:t>
            </a:r>
            <a:r>
              <a:rPr lang="ru-RU" sz="2400" dirty="0" smtClean="0">
                <a:latin typeface="Garamond Premr Pro" pitchFamily="18" charset="0"/>
              </a:rPr>
              <a:t> Громову в «Молодой гвардии» А.Фадеева. Были встречи </a:t>
            </a:r>
            <a:br>
              <a:rPr lang="ru-RU" sz="2400" dirty="0" smtClean="0">
                <a:latin typeface="Garamond Premr Pro" pitchFamily="18" charset="0"/>
              </a:rPr>
            </a:br>
            <a:r>
              <a:rPr lang="ru-RU" sz="2400" dirty="0" smtClean="0">
                <a:latin typeface="Garamond Premr Pro" pitchFamily="18" charset="0"/>
              </a:rPr>
              <a:t>с иностранцами из демократических стран, интересные вечера.</a:t>
            </a:r>
            <a:endParaRPr lang="ru-RU" sz="2400" b="1" dirty="0" smtClean="0">
              <a:latin typeface="Garamond Premr Pro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Маргарита всегда была в центре событий: активная, честная, открытая, доброжелательная.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И мечтала стать учителем!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Когда в школе нужна была помощь в младших классах, Мира Самсоновна говорила: «Рита, выручай!», и знала, что девочка никогда не откажет...</a:t>
            </a:r>
            <a:endParaRPr lang="ru-RU" sz="2400" b="1" dirty="0" smtClean="0">
              <a:latin typeface="Garamond Premr Pro" pitchFamily="18" charset="0"/>
            </a:endParaRPr>
          </a:p>
          <a:p>
            <a:pPr>
              <a:spcBef>
                <a:spcPts val="600"/>
              </a:spcBef>
            </a:pPr>
            <a:endParaRPr lang="ru-RU" sz="2400" dirty="0"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05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652"/>
          <a:stretch>
            <a:fillRect/>
          </a:stretch>
        </p:blipFill>
        <p:spPr>
          <a:xfrm>
            <a:off x="143508" y="116632"/>
            <a:ext cx="2622027" cy="342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erver\Desktop\Васильева МН\File0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600" y="3533630"/>
            <a:ext cx="4499900" cy="32797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9812" y="260648"/>
            <a:ext cx="6192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В 1947 году Рита поступила в 275 школу Ленинского района (сейчас в этом здании находится отделение полиции). Училась в школе хорошо, с удовольствием. Была очень активной девочкой, уже в четвертом классе стала вожатой </a:t>
            </a:r>
            <a:br>
              <a:rPr lang="ru-RU" sz="2400" dirty="0" smtClean="0">
                <a:latin typeface="Garamond Premr Pro" pitchFamily="18" charset="0"/>
              </a:rPr>
            </a:br>
            <a:r>
              <a:rPr lang="ru-RU" sz="2400" dirty="0" smtClean="0">
                <a:latin typeface="Garamond Premr Pro" pitchFamily="18" charset="0"/>
              </a:rPr>
              <a:t>у первоклассников. Очень любила литературу </a:t>
            </a:r>
            <a:br>
              <a:rPr lang="ru-RU" sz="2400" dirty="0" smtClean="0">
                <a:latin typeface="Garamond Premr Pro" pitchFamily="18" charset="0"/>
              </a:rPr>
            </a:br>
            <a:r>
              <a:rPr lang="ru-RU" sz="2400" dirty="0" smtClean="0">
                <a:latin typeface="Garamond Premr Pro" pitchFamily="18" charset="0"/>
              </a:rPr>
              <a:t>и физкультуру. Запомнила синий спортивный костюм, обязательно с белым пояском.</a:t>
            </a:r>
            <a:endParaRPr lang="ru-RU" sz="2400" b="1" dirty="0" smtClean="0">
              <a:latin typeface="Garamond Premr Pro" pitchFamily="18" charset="0"/>
            </a:endParaRPr>
          </a:p>
          <a:p>
            <a:endParaRPr lang="ru-RU" sz="2400" dirty="0">
              <a:latin typeface="Garamond Premr Pro" pitchFamily="18" charset="0"/>
            </a:endParaRPr>
          </a:p>
        </p:txBody>
      </p:sp>
      <p:pic>
        <p:nvPicPr>
          <p:cNvPr id="5" name="Рисунок 4" descr="File0066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7504" y="3753036"/>
            <a:ext cx="4395216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rver\Desktop\Васильева МН\File0058.jpg"/>
          <p:cNvPicPr>
            <a:picLocks noChangeAspect="1" noChangeArrowheads="1"/>
          </p:cNvPicPr>
          <p:nvPr/>
        </p:nvPicPr>
        <p:blipFill>
          <a:blip r:embed="rId3" cstate="print"/>
          <a:srcRect b="15086"/>
          <a:stretch>
            <a:fillRect/>
          </a:stretch>
        </p:blipFill>
        <p:spPr bwMode="auto">
          <a:xfrm>
            <a:off x="143508" y="152636"/>
            <a:ext cx="256063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67844" y="332656"/>
            <a:ext cx="568863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1957 год. Закончена школа. Долгожданная мечта может исполниться, но получить направление в педагогическое училище можно было, отработав два года. Маргарита устраивается работать на Кировский завод.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Здесь она опять становится вожатой, выезжая на лето в пионерские лагеря. Неутомимый характер, сила воли, дисциплина помогают ей осуществить свою мечту.</a:t>
            </a:r>
            <a:endParaRPr lang="ru-RU" sz="2400" b="1" dirty="0" smtClean="0">
              <a:latin typeface="Garamond Premr Pro" pitchFamily="18" charset="0"/>
            </a:endParaRPr>
          </a:p>
          <a:p>
            <a:endParaRPr lang="ru-RU" sz="2400" dirty="0">
              <a:latin typeface="Garamond Premr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4941168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В 1959 году Маргарита Николаевна становится студенткой педагогического училища имени Н.А.Некрасова, которое успешно заканчивает в 1961 году. Она Учитель!</a:t>
            </a:r>
            <a:endParaRPr lang="ru-RU" sz="2400" dirty="0"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rver\Desktop\Васильева МН\File0059.jpg"/>
          <p:cNvPicPr>
            <a:picLocks noChangeAspect="1" noChangeArrowheads="1"/>
          </p:cNvPicPr>
          <p:nvPr/>
        </p:nvPicPr>
        <p:blipFill>
          <a:blip r:embed="rId3" cstate="print"/>
          <a:srcRect t="3053" r="1694"/>
          <a:stretch>
            <a:fillRect/>
          </a:stretch>
        </p:blipFill>
        <p:spPr bwMode="auto">
          <a:xfrm>
            <a:off x="179512" y="152636"/>
            <a:ext cx="2930822" cy="386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11860" y="296652"/>
            <a:ext cx="57246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В 1960 году юный учитель вышла замуж, конечно, за морского офицера, иначе и быть не могло.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Она знала, что такое трудности, и, не испугавшись ничего, поехала с мужем на Север для прохождения службы.</a:t>
            </a:r>
            <a:endParaRPr lang="ru-RU" sz="2400" b="1" dirty="0" smtClean="0">
              <a:latin typeface="Garamond Premr Pro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Garamond Premr Pro" pitchFamily="18" charset="0"/>
              </a:rPr>
              <a:t>Он служил военно-морскому флоту, она – школе, детям.</a:t>
            </a:r>
            <a:endParaRPr lang="ru-RU" sz="2400" b="1" dirty="0" smtClean="0">
              <a:latin typeface="Garamond Premr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180344"/>
            <a:ext cx="8604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Север, поселок Полярный, Камчатка, поселок Рыбачий, бухта Финвал, поселок </a:t>
            </a:r>
            <a:r>
              <a:rPr lang="ru-RU" sz="2400" dirty="0" err="1" smtClean="0">
                <a:latin typeface="Garamond Premr Pro" pitchFamily="18" charset="0"/>
              </a:rPr>
              <a:t>Богатыревка</a:t>
            </a:r>
            <a:r>
              <a:rPr lang="ru-RU" sz="2400" dirty="0" smtClean="0">
                <a:latin typeface="Garamond Premr Pro" pitchFamily="18" charset="0"/>
              </a:rPr>
              <a:t>, Петропавловск-Камчатский. Места службы мужа, но и школы, дети, которых учила ленинградский Учитель Маргарита Николаева Васильева. Ей приходило быть учителем не только начальных классов, но и учителем математики (на общественных началах), директором школы.</a:t>
            </a:r>
            <a:endParaRPr lang="ru-RU" sz="2400" b="1" dirty="0" smtClean="0">
              <a:latin typeface="Garamond Premr Pro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rver\Desktop\Васильева МН\File0057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1229"/>
          <a:stretch>
            <a:fillRect/>
          </a:stretch>
        </p:blipFill>
        <p:spPr bwMode="auto">
          <a:xfrm>
            <a:off x="107504" y="116633"/>
            <a:ext cx="2099941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35796" y="296652"/>
            <a:ext cx="6156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 Premr Pro" pitchFamily="18" charset="0"/>
              </a:rPr>
              <a:t>В 1985 году Маргарите Николаевне присвоено звание «Отличник просвещения».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Муж, сын, внук – все учились в ленинградском военно-морском училище имени Ленинского Комсомола. Сейчас это морской корпус Петра Великого.</a:t>
            </a:r>
            <a:endParaRPr lang="ru-RU" sz="2400" b="1" dirty="0" smtClean="0">
              <a:latin typeface="Garamond Premr Pro" pitchFamily="18" charset="0"/>
            </a:endParaRPr>
          </a:p>
          <a:p>
            <a:r>
              <a:rPr lang="ru-RU" sz="2400" dirty="0" smtClean="0">
                <a:latin typeface="Garamond Premr Pro" pitchFamily="18" charset="0"/>
              </a:rPr>
              <a:t> Верность – главное в этой семье!</a:t>
            </a:r>
            <a:endParaRPr lang="ru-RU" sz="2400" b="1" dirty="0" smtClean="0">
              <a:latin typeface="Garamond Premr Pro" pitchFamily="18" charset="0"/>
            </a:endParaRPr>
          </a:p>
          <a:p>
            <a:endParaRPr lang="ru-RU" sz="2400" dirty="0">
              <a:latin typeface="Garamond Premr Pro" pitchFamily="18" charset="0"/>
            </a:endParaRPr>
          </a:p>
        </p:txBody>
      </p:sp>
      <p:pic>
        <p:nvPicPr>
          <p:cNvPr id="4" name="Рисунок 3" descr="File0078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9512" y="3573016"/>
            <a:ext cx="4217979" cy="313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ile0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2900" y="3622116"/>
            <a:ext cx="4623596" cy="304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739</Words>
  <Application>Microsoft Office PowerPoint</Application>
  <PresentationFormat>Экран (4:3)</PresentationFormat>
  <Paragraphs>57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Solaris</cp:lastModifiedBy>
  <cp:revision>31</cp:revision>
  <dcterms:created xsi:type="dcterms:W3CDTF">2011-12-23T03:26:07Z</dcterms:created>
  <dcterms:modified xsi:type="dcterms:W3CDTF">2016-03-22T16:15:51Z</dcterms:modified>
</cp:coreProperties>
</file>